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6" r:id="rId3"/>
  </p:sldMasterIdLst>
  <p:notesMasterIdLst>
    <p:notesMasterId r:id="rId28"/>
  </p:notesMasterIdLst>
  <p:sldIdLst>
    <p:sldId id="280" r:id="rId4"/>
    <p:sldId id="348" r:id="rId5"/>
    <p:sldId id="317" r:id="rId6"/>
    <p:sldId id="318" r:id="rId7"/>
    <p:sldId id="329" r:id="rId8"/>
    <p:sldId id="321" r:id="rId9"/>
    <p:sldId id="290" r:id="rId10"/>
    <p:sldId id="330" r:id="rId11"/>
    <p:sldId id="331" r:id="rId12"/>
    <p:sldId id="333" r:id="rId13"/>
    <p:sldId id="335" r:id="rId14"/>
    <p:sldId id="334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939E0-0FB9-48AC-B6BB-FD86E2057F1D}" v="5" dt="2026-04-25T16:51:06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B8B24-A113-4589-83F3-28A21B858F63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DC4756B-92B4-4DE3-A666-A143440C3410}">
      <dgm:prSet phldrT="[Text]"/>
      <dgm:spPr/>
      <dgm:t>
        <a:bodyPr/>
        <a:lstStyle/>
        <a:p>
          <a:r>
            <a:rPr lang="en-GB" dirty="0" err="1"/>
            <a:t>Trawsgrifiadau</a:t>
          </a:r>
          <a:r>
            <a:rPr lang="en-GB" dirty="0"/>
            <a:t> </a:t>
          </a:r>
          <a:r>
            <a:rPr lang="en-GB" dirty="0" err="1"/>
            <a:t>cyfweliadau</a:t>
          </a:r>
          <a:r>
            <a:rPr lang="en-GB" dirty="0"/>
            <a:t> a </a:t>
          </a:r>
          <a:r>
            <a:rPr lang="en-GB" dirty="0" err="1"/>
            <a:t>grwpiau</a:t>
          </a:r>
          <a:r>
            <a:rPr lang="en-GB" dirty="0"/>
            <a:t> </a:t>
          </a:r>
          <a:r>
            <a:rPr lang="en-GB" dirty="0" err="1"/>
            <a:t>ffocws</a:t>
          </a:r>
          <a:r>
            <a:rPr lang="en-GB" dirty="0"/>
            <a:t>,</a:t>
          </a:r>
        </a:p>
      </dgm:t>
    </dgm:pt>
    <dgm:pt modelId="{D73DB1F6-1906-49F7-8678-64168FD94470}" type="parTrans" cxnId="{E5FF4807-DBA8-4A43-B09E-3278C5793B70}">
      <dgm:prSet/>
      <dgm:spPr/>
      <dgm:t>
        <a:bodyPr/>
        <a:lstStyle/>
        <a:p>
          <a:endParaRPr lang="en-GB"/>
        </a:p>
      </dgm:t>
    </dgm:pt>
    <dgm:pt modelId="{AAAFA5B9-8379-4D6E-8E9E-8B22738282C0}" type="sibTrans" cxnId="{E5FF4807-DBA8-4A43-B09E-3278C5793B70}">
      <dgm:prSet/>
      <dgm:spPr/>
      <dgm:t>
        <a:bodyPr/>
        <a:lstStyle/>
        <a:p>
          <a:endParaRPr lang="en-GB"/>
        </a:p>
      </dgm:t>
    </dgm:pt>
    <dgm:pt modelId="{6E560CA7-E240-4700-9F98-CFCCD86A24A2}">
      <dgm:prSet/>
      <dgm:spPr/>
      <dgm:t>
        <a:bodyPr/>
        <a:lstStyle/>
        <a:p>
          <a:r>
            <a:rPr lang="en-GB" dirty="0" err="1"/>
            <a:t>Nodiadau</a:t>
          </a:r>
          <a:r>
            <a:rPr lang="en-GB" dirty="0"/>
            <a:t> </a:t>
          </a:r>
          <a:r>
            <a:rPr lang="en-GB" dirty="0" err="1"/>
            <a:t>gwaith</a:t>
          </a:r>
          <a:r>
            <a:rPr lang="en-GB" dirty="0"/>
            <a:t> </a:t>
          </a:r>
          <a:r>
            <a:rPr lang="en-GB" dirty="0" err="1"/>
            <a:t>maes</a:t>
          </a:r>
          <a:r>
            <a:rPr lang="en-GB" dirty="0"/>
            <a:t>,</a:t>
          </a:r>
        </a:p>
      </dgm:t>
    </dgm:pt>
    <dgm:pt modelId="{ACE26328-A997-4CDF-85D6-C267B45486F2}" type="parTrans" cxnId="{D7AF88E2-B469-4908-9AB4-E3C08CD63C84}">
      <dgm:prSet/>
      <dgm:spPr/>
      <dgm:t>
        <a:bodyPr/>
        <a:lstStyle/>
        <a:p>
          <a:endParaRPr lang="en-GB"/>
        </a:p>
      </dgm:t>
    </dgm:pt>
    <dgm:pt modelId="{DD6C822F-FC3B-4AD4-A53A-350B2C024EA4}" type="sibTrans" cxnId="{D7AF88E2-B469-4908-9AB4-E3C08CD63C84}">
      <dgm:prSet/>
      <dgm:spPr/>
      <dgm:t>
        <a:bodyPr/>
        <a:lstStyle/>
        <a:p>
          <a:endParaRPr lang="en-GB"/>
        </a:p>
      </dgm:t>
    </dgm:pt>
    <dgm:pt modelId="{6C988A24-A67E-4E77-BF02-51CAE453DF9F}">
      <dgm:prSet/>
      <dgm:spPr/>
      <dgm:t>
        <a:bodyPr/>
        <a:lstStyle/>
        <a:p>
          <a:r>
            <a:rPr lang="en-GB" dirty="0" err="1"/>
            <a:t>Ymatebion</a:t>
          </a:r>
          <a:r>
            <a:rPr lang="en-GB" dirty="0"/>
            <a:t> agored mewn holiaduron, </a:t>
          </a:r>
        </a:p>
      </dgm:t>
    </dgm:pt>
    <dgm:pt modelId="{722EDAED-06FF-4408-BB98-FB7B34D85B49}" type="parTrans" cxnId="{20B47B0C-E344-4107-8F0A-141F813B1EA1}">
      <dgm:prSet/>
      <dgm:spPr/>
      <dgm:t>
        <a:bodyPr/>
        <a:lstStyle/>
        <a:p>
          <a:endParaRPr lang="en-GB"/>
        </a:p>
      </dgm:t>
    </dgm:pt>
    <dgm:pt modelId="{11350B04-1124-4D12-AE25-7C5C7EE77E2B}" type="sibTrans" cxnId="{20B47B0C-E344-4107-8F0A-141F813B1EA1}">
      <dgm:prSet/>
      <dgm:spPr/>
      <dgm:t>
        <a:bodyPr/>
        <a:lstStyle/>
        <a:p>
          <a:endParaRPr lang="en-GB"/>
        </a:p>
      </dgm:t>
    </dgm:pt>
    <dgm:pt modelId="{2AF3E8E7-CFF6-458F-A1A7-A6ECA37512AB}">
      <dgm:prSet/>
      <dgm:spPr/>
      <dgm:t>
        <a:bodyPr/>
        <a:lstStyle/>
        <a:p>
          <a:r>
            <a:rPr lang="en-GB" dirty="0" err="1"/>
            <a:t>Delweddau</a:t>
          </a:r>
          <a:r>
            <a:rPr lang="en-GB" dirty="0"/>
            <a:t>, </a:t>
          </a:r>
          <a:r>
            <a:rPr lang="en-GB" dirty="0" err="1"/>
            <a:t>fideos</a:t>
          </a:r>
          <a:r>
            <a:rPr lang="en-GB" dirty="0"/>
            <a:t> a </a:t>
          </a:r>
          <a:r>
            <a:rPr lang="en-GB" dirty="0" err="1"/>
            <a:t>chyfryngau</a:t>
          </a:r>
          <a:r>
            <a:rPr lang="en-GB" dirty="0"/>
            <a:t> </a:t>
          </a:r>
          <a:r>
            <a:rPr lang="en-GB" dirty="0" err="1"/>
            <a:t>cymdeithasol</a:t>
          </a:r>
          <a:r>
            <a:rPr lang="en-GB" dirty="0"/>
            <a:t>, </a:t>
          </a:r>
        </a:p>
      </dgm:t>
    </dgm:pt>
    <dgm:pt modelId="{5E3944C5-736B-46B0-8755-D7B2128A326A}" type="parTrans" cxnId="{CB573BE0-FB17-4186-8FF2-7F263776B9D0}">
      <dgm:prSet/>
      <dgm:spPr/>
      <dgm:t>
        <a:bodyPr/>
        <a:lstStyle/>
        <a:p>
          <a:endParaRPr lang="en-GB"/>
        </a:p>
      </dgm:t>
    </dgm:pt>
    <dgm:pt modelId="{788882B9-6C2B-47DC-96C7-CE55A18F5A32}" type="sibTrans" cxnId="{CB573BE0-FB17-4186-8FF2-7F263776B9D0}">
      <dgm:prSet/>
      <dgm:spPr/>
      <dgm:t>
        <a:bodyPr/>
        <a:lstStyle/>
        <a:p>
          <a:endParaRPr lang="en-GB"/>
        </a:p>
      </dgm:t>
    </dgm:pt>
    <dgm:pt modelId="{97E2C97A-DA57-4390-8C55-E3B0FA9E9A00}">
      <dgm:prSet/>
      <dgm:spPr/>
      <dgm:t>
        <a:bodyPr/>
        <a:lstStyle/>
        <a:p>
          <a:r>
            <a:rPr lang="en-GB" dirty="0" err="1"/>
            <a:t>Erthyglau</a:t>
          </a:r>
          <a:r>
            <a:rPr lang="en-GB" dirty="0"/>
            <a:t> a </a:t>
          </a:r>
          <a:r>
            <a:rPr lang="en-GB" dirty="0" err="1"/>
            <a:t>phapurau</a:t>
          </a:r>
          <a:r>
            <a:rPr lang="en-GB" dirty="0"/>
            <a:t> </a:t>
          </a:r>
          <a:r>
            <a:rPr lang="en-GB" dirty="0" err="1"/>
            <a:t>newyddion</a:t>
          </a:r>
          <a:r>
            <a:rPr lang="en-GB" dirty="0"/>
            <a:t>.</a:t>
          </a:r>
        </a:p>
      </dgm:t>
    </dgm:pt>
    <dgm:pt modelId="{1ABE904A-53BB-4927-925C-B9FF547F669D}" type="parTrans" cxnId="{26DEA478-ED68-440F-B1CA-FAD30702B644}">
      <dgm:prSet/>
      <dgm:spPr/>
      <dgm:t>
        <a:bodyPr/>
        <a:lstStyle/>
        <a:p>
          <a:endParaRPr lang="en-GB"/>
        </a:p>
      </dgm:t>
    </dgm:pt>
    <dgm:pt modelId="{0999278C-FB46-48C0-9BE9-91692A59D385}" type="sibTrans" cxnId="{26DEA478-ED68-440F-B1CA-FAD30702B644}">
      <dgm:prSet/>
      <dgm:spPr/>
      <dgm:t>
        <a:bodyPr/>
        <a:lstStyle/>
        <a:p>
          <a:endParaRPr lang="en-GB"/>
        </a:p>
      </dgm:t>
    </dgm:pt>
    <dgm:pt modelId="{AC1C6EAB-2D44-4009-AAE3-CA8C2CD7EF19}" type="pres">
      <dgm:prSet presAssocID="{A02B8B24-A113-4589-83F3-28A21B858F63}" presName="Name0" presStyleCnt="0">
        <dgm:presLayoutVars>
          <dgm:chMax val="7"/>
          <dgm:chPref val="7"/>
          <dgm:dir/>
        </dgm:presLayoutVars>
      </dgm:prSet>
      <dgm:spPr/>
    </dgm:pt>
    <dgm:pt modelId="{5D9661B4-A869-4A7E-9EC5-67CF58D6EC32}" type="pres">
      <dgm:prSet presAssocID="{A02B8B24-A113-4589-83F3-28A21B858F63}" presName="Name1" presStyleCnt="0"/>
      <dgm:spPr/>
    </dgm:pt>
    <dgm:pt modelId="{F92D7F22-2522-4C4A-835A-47BB777EB3AF}" type="pres">
      <dgm:prSet presAssocID="{A02B8B24-A113-4589-83F3-28A21B858F63}" presName="cycle" presStyleCnt="0"/>
      <dgm:spPr/>
    </dgm:pt>
    <dgm:pt modelId="{E6240E1A-788F-4324-8A00-189366E7B021}" type="pres">
      <dgm:prSet presAssocID="{A02B8B24-A113-4589-83F3-28A21B858F63}" presName="srcNode" presStyleLbl="node1" presStyleIdx="0" presStyleCnt="5"/>
      <dgm:spPr/>
    </dgm:pt>
    <dgm:pt modelId="{AA43E377-51F8-429B-94C3-53B4365A09B8}" type="pres">
      <dgm:prSet presAssocID="{A02B8B24-A113-4589-83F3-28A21B858F63}" presName="conn" presStyleLbl="parChTrans1D2" presStyleIdx="0" presStyleCnt="1"/>
      <dgm:spPr/>
    </dgm:pt>
    <dgm:pt modelId="{7D867DA1-1D7D-4A13-B753-63D54D67DC2F}" type="pres">
      <dgm:prSet presAssocID="{A02B8B24-A113-4589-83F3-28A21B858F63}" presName="extraNode" presStyleLbl="node1" presStyleIdx="0" presStyleCnt="5"/>
      <dgm:spPr/>
    </dgm:pt>
    <dgm:pt modelId="{185625F1-EBE7-42E5-95B2-A0D6F40797B1}" type="pres">
      <dgm:prSet presAssocID="{A02B8B24-A113-4589-83F3-28A21B858F63}" presName="dstNode" presStyleLbl="node1" presStyleIdx="0" presStyleCnt="5"/>
      <dgm:spPr/>
    </dgm:pt>
    <dgm:pt modelId="{E7E98310-BE4B-4AEC-AB87-FB3C1C238732}" type="pres">
      <dgm:prSet presAssocID="{BDC4756B-92B4-4DE3-A666-A143440C3410}" presName="text_1" presStyleLbl="node1" presStyleIdx="0" presStyleCnt="5">
        <dgm:presLayoutVars>
          <dgm:bulletEnabled val="1"/>
        </dgm:presLayoutVars>
      </dgm:prSet>
      <dgm:spPr/>
    </dgm:pt>
    <dgm:pt modelId="{9CB0368F-560C-4B84-88FA-ED6AE5337883}" type="pres">
      <dgm:prSet presAssocID="{BDC4756B-92B4-4DE3-A666-A143440C3410}" presName="accent_1" presStyleCnt="0"/>
      <dgm:spPr/>
    </dgm:pt>
    <dgm:pt modelId="{C4A7928A-3042-4773-BD17-308FA0E35640}" type="pres">
      <dgm:prSet presAssocID="{BDC4756B-92B4-4DE3-A666-A143440C3410}" presName="accentRepeatNode" presStyleLbl="solidFgAcc1" presStyleIdx="0" presStyleCnt="5"/>
      <dgm:spPr/>
    </dgm:pt>
    <dgm:pt modelId="{EB6F8D55-C2A8-46F4-BC66-379B7CF7AD8D}" type="pres">
      <dgm:prSet presAssocID="{6E560CA7-E240-4700-9F98-CFCCD86A24A2}" presName="text_2" presStyleLbl="node1" presStyleIdx="1" presStyleCnt="5">
        <dgm:presLayoutVars>
          <dgm:bulletEnabled val="1"/>
        </dgm:presLayoutVars>
      </dgm:prSet>
      <dgm:spPr/>
    </dgm:pt>
    <dgm:pt modelId="{8FD64FC3-48B8-41F6-ACA2-9F844564CFD0}" type="pres">
      <dgm:prSet presAssocID="{6E560CA7-E240-4700-9F98-CFCCD86A24A2}" presName="accent_2" presStyleCnt="0"/>
      <dgm:spPr/>
    </dgm:pt>
    <dgm:pt modelId="{16BED369-3CC4-4E70-A5CF-1E1F82A8BDE3}" type="pres">
      <dgm:prSet presAssocID="{6E560CA7-E240-4700-9F98-CFCCD86A24A2}" presName="accentRepeatNode" presStyleLbl="solidFgAcc1" presStyleIdx="1" presStyleCnt="5"/>
      <dgm:spPr/>
    </dgm:pt>
    <dgm:pt modelId="{195AB8B5-2817-4E64-8240-6AD80EA9E061}" type="pres">
      <dgm:prSet presAssocID="{6C988A24-A67E-4E77-BF02-51CAE453DF9F}" presName="text_3" presStyleLbl="node1" presStyleIdx="2" presStyleCnt="5">
        <dgm:presLayoutVars>
          <dgm:bulletEnabled val="1"/>
        </dgm:presLayoutVars>
      </dgm:prSet>
      <dgm:spPr/>
    </dgm:pt>
    <dgm:pt modelId="{F7EB8882-03D6-4E08-AE69-828B47CB7333}" type="pres">
      <dgm:prSet presAssocID="{6C988A24-A67E-4E77-BF02-51CAE453DF9F}" presName="accent_3" presStyleCnt="0"/>
      <dgm:spPr/>
    </dgm:pt>
    <dgm:pt modelId="{29D1F6CB-E082-4294-AC5E-065700C3E3CD}" type="pres">
      <dgm:prSet presAssocID="{6C988A24-A67E-4E77-BF02-51CAE453DF9F}" presName="accentRepeatNode" presStyleLbl="solidFgAcc1" presStyleIdx="2" presStyleCnt="5"/>
      <dgm:spPr/>
    </dgm:pt>
    <dgm:pt modelId="{94E2F9A7-4AF2-43AE-B048-973998C1B873}" type="pres">
      <dgm:prSet presAssocID="{2AF3E8E7-CFF6-458F-A1A7-A6ECA37512AB}" presName="text_4" presStyleLbl="node1" presStyleIdx="3" presStyleCnt="5">
        <dgm:presLayoutVars>
          <dgm:bulletEnabled val="1"/>
        </dgm:presLayoutVars>
      </dgm:prSet>
      <dgm:spPr/>
    </dgm:pt>
    <dgm:pt modelId="{FF4ED401-3565-42D2-9FD8-F944DD0A852A}" type="pres">
      <dgm:prSet presAssocID="{2AF3E8E7-CFF6-458F-A1A7-A6ECA37512AB}" presName="accent_4" presStyleCnt="0"/>
      <dgm:spPr/>
    </dgm:pt>
    <dgm:pt modelId="{DD07B690-05F0-4CD6-A117-0A51DF00580C}" type="pres">
      <dgm:prSet presAssocID="{2AF3E8E7-CFF6-458F-A1A7-A6ECA37512AB}" presName="accentRepeatNode" presStyleLbl="solidFgAcc1" presStyleIdx="3" presStyleCnt="5"/>
      <dgm:spPr/>
    </dgm:pt>
    <dgm:pt modelId="{1857C9BD-4A2D-4F6B-855C-D972D27DCE80}" type="pres">
      <dgm:prSet presAssocID="{97E2C97A-DA57-4390-8C55-E3B0FA9E9A00}" presName="text_5" presStyleLbl="node1" presStyleIdx="4" presStyleCnt="5">
        <dgm:presLayoutVars>
          <dgm:bulletEnabled val="1"/>
        </dgm:presLayoutVars>
      </dgm:prSet>
      <dgm:spPr/>
    </dgm:pt>
    <dgm:pt modelId="{07514A38-FD09-446B-9B88-488B900856AF}" type="pres">
      <dgm:prSet presAssocID="{97E2C97A-DA57-4390-8C55-E3B0FA9E9A00}" presName="accent_5" presStyleCnt="0"/>
      <dgm:spPr/>
    </dgm:pt>
    <dgm:pt modelId="{C9D207DE-31BB-49AB-A2C5-F6714AF9782A}" type="pres">
      <dgm:prSet presAssocID="{97E2C97A-DA57-4390-8C55-E3B0FA9E9A00}" presName="accentRepeatNode" presStyleLbl="solidFgAcc1" presStyleIdx="4" presStyleCnt="5"/>
      <dgm:spPr/>
    </dgm:pt>
  </dgm:ptLst>
  <dgm:cxnLst>
    <dgm:cxn modelId="{E5FF4807-DBA8-4A43-B09E-3278C5793B70}" srcId="{A02B8B24-A113-4589-83F3-28A21B858F63}" destId="{BDC4756B-92B4-4DE3-A666-A143440C3410}" srcOrd="0" destOrd="0" parTransId="{D73DB1F6-1906-49F7-8678-64168FD94470}" sibTransId="{AAAFA5B9-8379-4D6E-8E9E-8B22738282C0}"/>
    <dgm:cxn modelId="{20B47B0C-E344-4107-8F0A-141F813B1EA1}" srcId="{A02B8B24-A113-4589-83F3-28A21B858F63}" destId="{6C988A24-A67E-4E77-BF02-51CAE453DF9F}" srcOrd="2" destOrd="0" parTransId="{722EDAED-06FF-4408-BB98-FB7B34D85B49}" sibTransId="{11350B04-1124-4D12-AE25-7C5C7EE77E2B}"/>
    <dgm:cxn modelId="{089F9A14-A2AD-4053-A6E1-8B6B4F9C9852}" type="presOf" srcId="{BDC4756B-92B4-4DE3-A666-A143440C3410}" destId="{E7E98310-BE4B-4AEC-AB87-FB3C1C238732}" srcOrd="0" destOrd="0" presId="urn:microsoft.com/office/officeart/2008/layout/VerticalCurvedList"/>
    <dgm:cxn modelId="{9A464F22-EDEA-4260-8C72-CABBF70E32A6}" type="presOf" srcId="{97E2C97A-DA57-4390-8C55-E3B0FA9E9A00}" destId="{1857C9BD-4A2D-4F6B-855C-D972D27DCE80}" srcOrd="0" destOrd="0" presId="urn:microsoft.com/office/officeart/2008/layout/VerticalCurvedList"/>
    <dgm:cxn modelId="{8426E93B-02AB-4A2F-8EB7-2E4255C2D668}" type="presOf" srcId="{6E560CA7-E240-4700-9F98-CFCCD86A24A2}" destId="{EB6F8D55-C2A8-46F4-BC66-379B7CF7AD8D}" srcOrd="0" destOrd="0" presId="urn:microsoft.com/office/officeart/2008/layout/VerticalCurvedList"/>
    <dgm:cxn modelId="{26DEA478-ED68-440F-B1CA-FAD30702B644}" srcId="{A02B8B24-A113-4589-83F3-28A21B858F63}" destId="{97E2C97A-DA57-4390-8C55-E3B0FA9E9A00}" srcOrd="4" destOrd="0" parTransId="{1ABE904A-53BB-4927-925C-B9FF547F669D}" sibTransId="{0999278C-FB46-48C0-9BE9-91692A59D385}"/>
    <dgm:cxn modelId="{CC66D87D-312D-4359-92E1-B93C52821EB5}" type="presOf" srcId="{A02B8B24-A113-4589-83F3-28A21B858F63}" destId="{AC1C6EAB-2D44-4009-AAE3-CA8C2CD7EF19}" srcOrd="0" destOrd="0" presId="urn:microsoft.com/office/officeart/2008/layout/VerticalCurvedList"/>
    <dgm:cxn modelId="{3C04FEDA-1379-430A-A674-94A0EAF6504B}" type="presOf" srcId="{6C988A24-A67E-4E77-BF02-51CAE453DF9F}" destId="{195AB8B5-2817-4E64-8240-6AD80EA9E061}" srcOrd="0" destOrd="0" presId="urn:microsoft.com/office/officeart/2008/layout/VerticalCurvedList"/>
    <dgm:cxn modelId="{CB573BE0-FB17-4186-8FF2-7F263776B9D0}" srcId="{A02B8B24-A113-4589-83F3-28A21B858F63}" destId="{2AF3E8E7-CFF6-458F-A1A7-A6ECA37512AB}" srcOrd="3" destOrd="0" parTransId="{5E3944C5-736B-46B0-8755-D7B2128A326A}" sibTransId="{788882B9-6C2B-47DC-96C7-CE55A18F5A32}"/>
    <dgm:cxn modelId="{D7AF88E2-B469-4908-9AB4-E3C08CD63C84}" srcId="{A02B8B24-A113-4589-83F3-28A21B858F63}" destId="{6E560CA7-E240-4700-9F98-CFCCD86A24A2}" srcOrd="1" destOrd="0" parTransId="{ACE26328-A997-4CDF-85D6-C267B45486F2}" sibTransId="{DD6C822F-FC3B-4AD4-A53A-350B2C024EA4}"/>
    <dgm:cxn modelId="{7BA5AEEC-DA9E-4899-857B-B3F16BFC026E}" type="presOf" srcId="{AAAFA5B9-8379-4D6E-8E9E-8B22738282C0}" destId="{AA43E377-51F8-429B-94C3-53B4365A09B8}" srcOrd="0" destOrd="0" presId="urn:microsoft.com/office/officeart/2008/layout/VerticalCurvedList"/>
    <dgm:cxn modelId="{656D9EF1-5841-4470-976B-004E4251A0C0}" type="presOf" srcId="{2AF3E8E7-CFF6-458F-A1A7-A6ECA37512AB}" destId="{94E2F9A7-4AF2-43AE-B048-973998C1B873}" srcOrd="0" destOrd="0" presId="urn:microsoft.com/office/officeart/2008/layout/VerticalCurvedList"/>
    <dgm:cxn modelId="{62B9BE5E-AC90-4610-B317-D1E16247619D}" type="presParOf" srcId="{AC1C6EAB-2D44-4009-AAE3-CA8C2CD7EF19}" destId="{5D9661B4-A869-4A7E-9EC5-67CF58D6EC32}" srcOrd="0" destOrd="0" presId="urn:microsoft.com/office/officeart/2008/layout/VerticalCurvedList"/>
    <dgm:cxn modelId="{4EF6AD1C-9DB8-4690-B912-DBEB927DFD32}" type="presParOf" srcId="{5D9661B4-A869-4A7E-9EC5-67CF58D6EC32}" destId="{F92D7F22-2522-4C4A-835A-47BB777EB3AF}" srcOrd="0" destOrd="0" presId="urn:microsoft.com/office/officeart/2008/layout/VerticalCurvedList"/>
    <dgm:cxn modelId="{F47929D2-4BF5-4B1A-B155-816BC82AE08A}" type="presParOf" srcId="{F92D7F22-2522-4C4A-835A-47BB777EB3AF}" destId="{E6240E1A-788F-4324-8A00-189366E7B021}" srcOrd="0" destOrd="0" presId="urn:microsoft.com/office/officeart/2008/layout/VerticalCurvedList"/>
    <dgm:cxn modelId="{D8EAD751-0F92-4D6E-8207-D86B39F5EAD8}" type="presParOf" srcId="{F92D7F22-2522-4C4A-835A-47BB777EB3AF}" destId="{AA43E377-51F8-429B-94C3-53B4365A09B8}" srcOrd="1" destOrd="0" presId="urn:microsoft.com/office/officeart/2008/layout/VerticalCurvedList"/>
    <dgm:cxn modelId="{5EBE79E3-F5B9-4D79-B9B3-A0624B45FCC0}" type="presParOf" srcId="{F92D7F22-2522-4C4A-835A-47BB777EB3AF}" destId="{7D867DA1-1D7D-4A13-B753-63D54D67DC2F}" srcOrd="2" destOrd="0" presId="urn:microsoft.com/office/officeart/2008/layout/VerticalCurvedList"/>
    <dgm:cxn modelId="{AD04B5DF-1849-40A1-B7B7-70E95D12F336}" type="presParOf" srcId="{F92D7F22-2522-4C4A-835A-47BB777EB3AF}" destId="{185625F1-EBE7-42E5-95B2-A0D6F40797B1}" srcOrd="3" destOrd="0" presId="urn:microsoft.com/office/officeart/2008/layout/VerticalCurvedList"/>
    <dgm:cxn modelId="{8D8A74B7-50B2-4330-AC93-31E9BD22E9F7}" type="presParOf" srcId="{5D9661B4-A869-4A7E-9EC5-67CF58D6EC32}" destId="{E7E98310-BE4B-4AEC-AB87-FB3C1C238732}" srcOrd="1" destOrd="0" presId="urn:microsoft.com/office/officeart/2008/layout/VerticalCurvedList"/>
    <dgm:cxn modelId="{C4909AF1-C298-4293-84A2-63610EDC3EBF}" type="presParOf" srcId="{5D9661B4-A869-4A7E-9EC5-67CF58D6EC32}" destId="{9CB0368F-560C-4B84-88FA-ED6AE5337883}" srcOrd="2" destOrd="0" presId="urn:microsoft.com/office/officeart/2008/layout/VerticalCurvedList"/>
    <dgm:cxn modelId="{A8174394-124E-419B-ACD0-DC567B03A7D9}" type="presParOf" srcId="{9CB0368F-560C-4B84-88FA-ED6AE5337883}" destId="{C4A7928A-3042-4773-BD17-308FA0E35640}" srcOrd="0" destOrd="0" presId="urn:microsoft.com/office/officeart/2008/layout/VerticalCurvedList"/>
    <dgm:cxn modelId="{FE7C871C-82F8-4546-AF00-14C05A72F2F2}" type="presParOf" srcId="{5D9661B4-A869-4A7E-9EC5-67CF58D6EC32}" destId="{EB6F8D55-C2A8-46F4-BC66-379B7CF7AD8D}" srcOrd="3" destOrd="0" presId="urn:microsoft.com/office/officeart/2008/layout/VerticalCurvedList"/>
    <dgm:cxn modelId="{AC7EEBF4-4380-42CD-9742-53DE0A38B1C4}" type="presParOf" srcId="{5D9661B4-A869-4A7E-9EC5-67CF58D6EC32}" destId="{8FD64FC3-48B8-41F6-ACA2-9F844564CFD0}" srcOrd="4" destOrd="0" presId="urn:microsoft.com/office/officeart/2008/layout/VerticalCurvedList"/>
    <dgm:cxn modelId="{2081A6E7-CA76-40D8-BAC6-B5C7A93E8BF4}" type="presParOf" srcId="{8FD64FC3-48B8-41F6-ACA2-9F844564CFD0}" destId="{16BED369-3CC4-4E70-A5CF-1E1F82A8BDE3}" srcOrd="0" destOrd="0" presId="urn:microsoft.com/office/officeart/2008/layout/VerticalCurvedList"/>
    <dgm:cxn modelId="{AF7AC45E-A8EA-4A34-A6CE-FCD3B5EA9D1E}" type="presParOf" srcId="{5D9661B4-A869-4A7E-9EC5-67CF58D6EC32}" destId="{195AB8B5-2817-4E64-8240-6AD80EA9E061}" srcOrd="5" destOrd="0" presId="urn:microsoft.com/office/officeart/2008/layout/VerticalCurvedList"/>
    <dgm:cxn modelId="{82FBC5E9-8C8A-4466-A0FC-1422344C646A}" type="presParOf" srcId="{5D9661B4-A869-4A7E-9EC5-67CF58D6EC32}" destId="{F7EB8882-03D6-4E08-AE69-828B47CB7333}" srcOrd="6" destOrd="0" presId="urn:microsoft.com/office/officeart/2008/layout/VerticalCurvedList"/>
    <dgm:cxn modelId="{EE2F979F-7772-41B1-ACBA-2E24BA2129CD}" type="presParOf" srcId="{F7EB8882-03D6-4E08-AE69-828B47CB7333}" destId="{29D1F6CB-E082-4294-AC5E-065700C3E3CD}" srcOrd="0" destOrd="0" presId="urn:microsoft.com/office/officeart/2008/layout/VerticalCurvedList"/>
    <dgm:cxn modelId="{C3288144-93FF-4BA9-9324-562140B20DD9}" type="presParOf" srcId="{5D9661B4-A869-4A7E-9EC5-67CF58D6EC32}" destId="{94E2F9A7-4AF2-43AE-B048-973998C1B873}" srcOrd="7" destOrd="0" presId="urn:microsoft.com/office/officeart/2008/layout/VerticalCurvedList"/>
    <dgm:cxn modelId="{F249BD9A-C0F5-4DE9-A211-4CD2AE750604}" type="presParOf" srcId="{5D9661B4-A869-4A7E-9EC5-67CF58D6EC32}" destId="{FF4ED401-3565-42D2-9FD8-F944DD0A852A}" srcOrd="8" destOrd="0" presId="urn:microsoft.com/office/officeart/2008/layout/VerticalCurvedList"/>
    <dgm:cxn modelId="{04FBC8D7-541B-4DF8-9AC1-6EE582D812BD}" type="presParOf" srcId="{FF4ED401-3565-42D2-9FD8-F944DD0A852A}" destId="{DD07B690-05F0-4CD6-A117-0A51DF00580C}" srcOrd="0" destOrd="0" presId="urn:microsoft.com/office/officeart/2008/layout/VerticalCurvedList"/>
    <dgm:cxn modelId="{BF61F355-9F41-414F-8B4E-7ECC6003BE57}" type="presParOf" srcId="{5D9661B4-A869-4A7E-9EC5-67CF58D6EC32}" destId="{1857C9BD-4A2D-4F6B-855C-D972D27DCE80}" srcOrd="9" destOrd="0" presId="urn:microsoft.com/office/officeart/2008/layout/VerticalCurvedList"/>
    <dgm:cxn modelId="{1E10F79A-BDC0-4505-AB43-BDF72839DA71}" type="presParOf" srcId="{5D9661B4-A869-4A7E-9EC5-67CF58D6EC32}" destId="{07514A38-FD09-446B-9B88-488B900856AF}" srcOrd="10" destOrd="0" presId="urn:microsoft.com/office/officeart/2008/layout/VerticalCurvedList"/>
    <dgm:cxn modelId="{FAA40F69-E629-45CD-A08B-CD8A53D66F03}" type="presParOf" srcId="{07514A38-FD09-446B-9B88-488B900856AF}" destId="{C9D207DE-31BB-49AB-A2C5-F6714AF978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148783-A275-4D5C-995D-4E49F7FE739D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B2BFE2E-4F56-496A-9387-475C06529555}">
      <dgm:prSet/>
      <dgm:spPr/>
      <dgm:t>
        <a:bodyPr/>
        <a:lstStyle/>
        <a:p>
          <a:r>
            <a:rPr lang="cy-GB" b="1" dirty="0"/>
            <a:t>Yn draddodiadol, dadansoddir data ansoddol gan ddefnyddio pennau </a:t>
          </a:r>
          <a:r>
            <a:rPr lang="cy-GB" b="1" dirty="0" err="1"/>
            <a:t>uwcholeuo</a:t>
          </a:r>
          <a:r>
            <a:rPr lang="cy-GB" b="1" dirty="0"/>
            <a:t> a nodiadau.</a:t>
          </a:r>
          <a:endParaRPr lang="en-GB" dirty="0"/>
        </a:p>
      </dgm:t>
    </dgm:pt>
    <dgm:pt modelId="{F6263E3C-600C-4272-B946-D11D1719A1FC}" type="parTrans" cxnId="{984B5D96-B002-4496-BAB8-551843CED33D}">
      <dgm:prSet/>
      <dgm:spPr/>
      <dgm:t>
        <a:bodyPr/>
        <a:lstStyle/>
        <a:p>
          <a:endParaRPr lang="en-GB"/>
        </a:p>
      </dgm:t>
    </dgm:pt>
    <dgm:pt modelId="{FE1C4AC1-8E9E-4C9B-8058-E4B08CD66409}" type="sibTrans" cxnId="{984B5D96-B002-4496-BAB8-551843CED33D}">
      <dgm:prSet/>
      <dgm:spPr/>
      <dgm:t>
        <a:bodyPr/>
        <a:lstStyle/>
        <a:p>
          <a:endParaRPr lang="en-GB"/>
        </a:p>
      </dgm:t>
    </dgm:pt>
    <dgm:pt modelId="{63D286D4-5455-4AE3-B1E4-880A320CADF8}">
      <dgm:prSet/>
      <dgm:spPr/>
      <dgm:t>
        <a:bodyPr/>
        <a:lstStyle/>
        <a:p>
          <a:r>
            <a:rPr lang="cy-GB" b="1" dirty="0"/>
            <a:t>Mae </a:t>
          </a:r>
          <a:r>
            <a:rPr lang="cy-GB" b="1" dirty="0" err="1"/>
            <a:t>NVivo</a:t>
          </a:r>
          <a:r>
            <a:rPr lang="cy-GB" b="1" dirty="0"/>
            <a:t> darparu amgylchedd i storio data testunol i’w wneud yn haws i </a:t>
          </a:r>
          <a:r>
            <a:rPr lang="cy-GB" b="1" dirty="0" err="1"/>
            <a:t>godio</a:t>
          </a:r>
          <a:r>
            <a:rPr lang="cy-GB" b="1" dirty="0"/>
            <a:t> data a chreu nodiadau, gan gadw’r data o fewn yr un lle.</a:t>
          </a:r>
          <a:endParaRPr lang="en-GB" dirty="0"/>
        </a:p>
      </dgm:t>
    </dgm:pt>
    <dgm:pt modelId="{B1B7CC8F-D576-4F19-879B-2371A8DE79F3}" type="parTrans" cxnId="{4F302592-FD88-421D-BE01-E027B57540C9}">
      <dgm:prSet/>
      <dgm:spPr/>
      <dgm:t>
        <a:bodyPr/>
        <a:lstStyle/>
        <a:p>
          <a:endParaRPr lang="en-GB"/>
        </a:p>
      </dgm:t>
    </dgm:pt>
    <dgm:pt modelId="{04E4BACF-9F0A-42C9-A7AD-7043EAA6A6FA}" type="sibTrans" cxnId="{4F302592-FD88-421D-BE01-E027B57540C9}">
      <dgm:prSet/>
      <dgm:spPr/>
      <dgm:t>
        <a:bodyPr/>
        <a:lstStyle/>
        <a:p>
          <a:endParaRPr lang="en-GB"/>
        </a:p>
      </dgm:t>
    </dgm:pt>
    <dgm:pt modelId="{B5C333A7-9FEE-407B-BD94-40930D68407D}">
      <dgm:prSet/>
      <dgm:spPr/>
      <dgm:t>
        <a:bodyPr/>
        <a:lstStyle/>
        <a:p>
          <a:r>
            <a:rPr lang="cy-GB" b="1" dirty="0"/>
            <a:t>Mae gan </a:t>
          </a:r>
          <a:r>
            <a:rPr lang="cy-GB" b="1" dirty="0" err="1"/>
            <a:t>NVivo</a:t>
          </a:r>
          <a:r>
            <a:rPr lang="cy-GB" b="1" dirty="0"/>
            <a:t> offerynnau eraill i’ch helpu gyda’r dadansoddiad.</a:t>
          </a:r>
          <a:endParaRPr lang="en-GB" dirty="0"/>
        </a:p>
      </dgm:t>
    </dgm:pt>
    <dgm:pt modelId="{2C399A0F-A180-4636-9CB1-A1F62144CC39}" type="parTrans" cxnId="{A292C6A7-C5A8-459B-A095-806FC5CD8981}">
      <dgm:prSet/>
      <dgm:spPr/>
      <dgm:t>
        <a:bodyPr/>
        <a:lstStyle/>
        <a:p>
          <a:endParaRPr lang="en-GB"/>
        </a:p>
      </dgm:t>
    </dgm:pt>
    <dgm:pt modelId="{B7FCD687-E892-47AD-AFDE-0E81ABB6729F}" type="sibTrans" cxnId="{A292C6A7-C5A8-459B-A095-806FC5CD8981}">
      <dgm:prSet/>
      <dgm:spPr/>
      <dgm:t>
        <a:bodyPr/>
        <a:lstStyle/>
        <a:p>
          <a:endParaRPr lang="en-GB"/>
        </a:p>
      </dgm:t>
    </dgm:pt>
    <dgm:pt modelId="{27E48660-8596-4556-972D-401ED2840487}" type="pres">
      <dgm:prSet presAssocID="{83148783-A275-4D5C-995D-4E49F7FE739D}" presName="linear" presStyleCnt="0">
        <dgm:presLayoutVars>
          <dgm:animLvl val="lvl"/>
          <dgm:resizeHandles val="exact"/>
        </dgm:presLayoutVars>
      </dgm:prSet>
      <dgm:spPr/>
    </dgm:pt>
    <dgm:pt modelId="{B04AFD7F-6EB0-4944-BE6E-A32BB4C9CBC7}" type="pres">
      <dgm:prSet presAssocID="{9B2BFE2E-4F56-496A-9387-475C065295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56607E-57DF-463E-A378-BFE51E107621}" type="pres">
      <dgm:prSet presAssocID="{FE1C4AC1-8E9E-4C9B-8058-E4B08CD66409}" presName="spacer" presStyleCnt="0"/>
      <dgm:spPr/>
    </dgm:pt>
    <dgm:pt modelId="{13D6ABFF-8459-4944-87B7-0BA65D06EF6B}" type="pres">
      <dgm:prSet presAssocID="{63D286D4-5455-4AE3-B1E4-880A320CAD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CA8C24-BB0B-4BE2-BDB3-93D2B20C9C90}" type="pres">
      <dgm:prSet presAssocID="{04E4BACF-9F0A-42C9-A7AD-7043EAA6A6FA}" presName="spacer" presStyleCnt="0"/>
      <dgm:spPr/>
    </dgm:pt>
    <dgm:pt modelId="{183B63E3-1272-40F8-B8D3-AB139CF3D42B}" type="pres">
      <dgm:prSet presAssocID="{B5C333A7-9FEE-407B-BD94-40930D68407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34E3B0F-9FD5-4DFE-A835-CFEA34958C54}" type="presOf" srcId="{B5C333A7-9FEE-407B-BD94-40930D68407D}" destId="{183B63E3-1272-40F8-B8D3-AB139CF3D42B}" srcOrd="0" destOrd="0" presId="urn:microsoft.com/office/officeart/2005/8/layout/vList2"/>
    <dgm:cxn modelId="{71F7C959-6584-417E-A669-F20AE1B8EFDF}" type="presOf" srcId="{63D286D4-5455-4AE3-B1E4-880A320CADF8}" destId="{13D6ABFF-8459-4944-87B7-0BA65D06EF6B}" srcOrd="0" destOrd="0" presId="urn:microsoft.com/office/officeart/2005/8/layout/vList2"/>
    <dgm:cxn modelId="{4F302592-FD88-421D-BE01-E027B57540C9}" srcId="{83148783-A275-4D5C-995D-4E49F7FE739D}" destId="{63D286D4-5455-4AE3-B1E4-880A320CADF8}" srcOrd="1" destOrd="0" parTransId="{B1B7CC8F-D576-4F19-879B-2371A8DE79F3}" sibTransId="{04E4BACF-9F0A-42C9-A7AD-7043EAA6A6FA}"/>
    <dgm:cxn modelId="{984B5D96-B002-4496-BAB8-551843CED33D}" srcId="{83148783-A275-4D5C-995D-4E49F7FE739D}" destId="{9B2BFE2E-4F56-496A-9387-475C06529555}" srcOrd="0" destOrd="0" parTransId="{F6263E3C-600C-4272-B946-D11D1719A1FC}" sibTransId="{FE1C4AC1-8E9E-4C9B-8058-E4B08CD66409}"/>
    <dgm:cxn modelId="{A292C6A7-C5A8-459B-A095-806FC5CD8981}" srcId="{83148783-A275-4D5C-995D-4E49F7FE739D}" destId="{B5C333A7-9FEE-407B-BD94-40930D68407D}" srcOrd="2" destOrd="0" parTransId="{2C399A0F-A180-4636-9CB1-A1F62144CC39}" sibTransId="{B7FCD687-E892-47AD-AFDE-0E81ABB6729F}"/>
    <dgm:cxn modelId="{FA9A12B4-DD22-4C3E-9481-11842F27426A}" type="presOf" srcId="{9B2BFE2E-4F56-496A-9387-475C06529555}" destId="{B04AFD7F-6EB0-4944-BE6E-A32BB4C9CBC7}" srcOrd="0" destOrd="0" presId="urn:microsoft.com/office/officeart/2005/8/layout/vList2"/>
    <dgm:cxn modelId="{989445DA-B299-43A5-87AB-CC1DA9F6BECF}" type="presOf" srcId="{83148783-A275-4D5C-995D-4E49F7FE739D}" destId="{27E48660-8596-4556-972D-401ED2840487}" srcOrd="0" destOrd="0" presId="urn:microsoft.com/office/officeart/2005/8/layout/vList2"/>
    <dgm:cxn modelId="{9DA1ADD3-E82B-43E3-AA53-25542D490004}" type="presParOf" srcId="{27E48660-8596-4556-972D-401ED2840487}" destId="{B04AFD7F-6EB0-4944-BE6E-A32BB4C9CBC7}" srcOrd="0" destOrd="0" presId="urn:microsoft.com/office/officeart/2005/8/layout/vList2"/>
    <dgm:cxn modelId="{77E093B3-5B07-4638-B998-FF6D4F09F737}" type="presParOf" srcId="{27E48660-8596-4556-972D-401ED2840487}" destId="{A356607E-57DF-463E-A378-BFE51E107621}" srcOrd="1" destOrd="0" presId="urn:microsoft.com/office/officeart/2005/8/layout/vList2"/>
    <dgm:cxn modelId="{710206C9-06C8-4AC3-90ED-F8996C589F4F}" type="presParOf" srcId="{27E48660-8596-4556-972D-401ED2840487}" destId="{13D6ABFF-8459-4944-87B7-0BA65D06EF6B}" srcOrd="2" destOrd="0" presId="urn:microsoft.com/office/officeart/2005/8/layout/vList2"/>
    <dgm:cxn modelId="{A4F1617D-130F-4309-A2E3-63C9EA35983F}" type="presParOf" srcId="{27E48660-8596-4556-972D-401ED2840487}" destId="{8BCA8C24-BB0B-4BE2-BDB3-93D2B20C9C90}" srcOrd="3" destOrd="0" presId="urn:microsoft.com/office/officeart/2005/8/layout/vList2"/>
    <dgm:cxn modelId="{9F007D24-02C8-400F-B869-D71B13482C4A}" type="presParOf" srcId="{27E48660-8596-4556-972D-401ED2840487}" destId="{183B63E3-1272-40F8-B8D3-AB139CF3D42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3E377-51F8-429B-94C3-53B4365A09B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98310-BE4B-4AEC-AB87-FB3C1C238732}">
      <dsp:nvSpPr>
        <dsp:cNvPr id="0" name=""/>
        <dsp:cNvSpPr/>
      </dsp:nvSpPr>
      <dsp:spPr>
        <a:xfrm>
          <a:off x="509717" y="338558"/>
          <a:ext cx="11374147" cy="677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Trawsgrifiadau</a:t>
          </a:r>
          <a:r>
            <a:rPr lang="en-GB" sz="3000" kern="1200" dirty="0"/>
            <a:t> </a:t>
          </a:r>
          <a:r>
            <a:rPr lang="en-GB" sz="3000" kern="1200" dirty="0" err="1"/>
            <a:t>cyfweliadau</a:t>
          </a:r>
          <a:r>
            <a:rPr lang="en-GB" sz="3000" kern="1200" dirty="0"/>
            <a:t> a </a:t>
          </a:r>
          <a:r>
            <a:rPr lang="en-GB" sz="3000" kern="1200" dirty="0" err="1"/>
            <a:t>grwpiau</a:t>
          </a:r>
          <a:r>
            <a:rPr lang="en-GB" sz="3000" kern="1200" dirty="0"/>
            <a:t> </a:t>
          </a:r>
          <a:r>
            <a:rPr lang="en-GB" sz="3000" kern="1200" dirty="0" err="1"/>
            <a:t>ffocws</a:t>
          </a:r>
          <a:r>
            <a:rPr lang="en-GB" sz="3000" kern="1200" dirty="0"/>
            <a:t>,</a:t>
          </a:r>
        </a:p>
      </dsp:txBody>
      <dsp:txXfrm>
        <a:off x="509717" y="338558"/>
        <a:ext cx="11374147" cy="677550"/>
      </dsp:txXfrm>
    </dsp:sp>
    <dsp:sp modelId="{C4A7928A-3042-4773-BD17-308FA0E35640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F8D55-C2A8-46F4-BC66-379B7CF7AD8D}">
      <dsp:nvSpPr>
        <dsp:cNvPr id="0" name=""/>
        <dsp:cNvSpPr/>
      </dsp:nvSpPr>
      <dsp:spPr>
        <a:xfrm>
          <a:off x="995230" y="1354558"/>
          <a:ext cx="10888634" cy="677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Nodiadau</a:t>
          </a:r>
          <a:r>
            <a:rPr lang="en-GB" sz="3000" kern="1200" dirty="0"/>
            <a:t> </a:t>
          </a:r>
          <a:r>
            <a:rPr lang="en-GB" sz="3000" kern="1200" dirty="0" err="1"/>
            <a:t>gwaith</a:t>
          </a:r>
          <a:r>
            <a:rPr lang="en-GB" sz="3000" kern="1200" dirty="0"/>
            <a:t> </a:t>
          </a:r>
          <a:r>
            <a:rPr lang="en-GB" sz="3000" kern="1200" dirty="0" err="1"/>
            <a:t>maes</a:t>
          </a:r>
          <a:r>
            <a:rPr lang="en-GB" sz="3000" kern="1200" dirty="0"/>
            <a:t>,</a:t>
          </a:r>
        </a:p>
      </dsp:txBody>
      <dsp:txXfrm>
        <a:off x="995230" y="1354558"/>
        <a:ext cx="10888634" cy="677550"/>
      </dsp:txXfrm>
    </dsp:sp>
    <dsp:sp modelId="{16BED369-3CC4-4E70-A5CF-1E1F82A8BDE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AB8B5-2817-4E64-8240-6AD80EA9E061}">
      <dsp:nvSpPr>
        <dsp:cNvPr id="0" name=""/>
        <dsp:cNvSpPr/>
      </dsp:nvSpPr>
      <dsp:spPr>
        <a:xfrm>
          <a:off x="1144243" y="2370558"/>
          <a:ext cx="10739621" cy="677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Ymatebion</a:t>
          </a:r>
          <a:r>
            <a:rPr lang="en-GB" sz="3000" kern="1200" dirty="0"/>
            <a:t> agored mewn holiaduron, </a:t>
          </a:r>
        </a:p>
      </dsp:txBody>
      <dsp:txXfrm>
        <a:off x="1144243" y="2370558"/>
        <a:ext cx="10739621" cy="677550"/>
      </dsp:txXfrm>
    </dsp:sp>
    <dsp:sp modelId="{29D1F6CB-E082-4294-AC5E-065700C3E3CD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2F9A7-4AF2-43AE-B048-973998C1B873}">
      <dsp:nvSpPr>
        <dsp:cNvPr id="0" name=""/>
        <dsp:cNvSpPr/>
      </dsp:nvSpPr>
      <dsp:spPr>
        <a:xfrm>
          <a:off x="995230" y="3386558"/>
          <a:ext cx="10888634" cy="677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Delweddau</a:t>
          </a:r>
          <a:r>
            <a:rPr lang="en-GB" sz="3000" kern="1200" dirty="0"/>
            <a:t>, </a:t>
          </a:r>
          <a:r>
            <a:rPr lang="en-GB" sz="3000" kern="1200" dirty="0" err="1"/>
            <a:t>fideos</a:t>
          </a:r>
          <a:r>
            <a:rPr lang="en-GB" sz="3000" kern="1200" dirty="0"/>
            <a:t> a </a:t>
          </a:r>
          <a:r>
            <a:rPr lang="en-GB" sz="3000" kern="1200" dirty="0" err="1"/>
            <a:t>chyfryngau</a:t>
          </a:r>
          <a:r>
            <a:rPr lang="en-GB" sz="3000" kern="1200" dirty="0"/>
            <a:t> </a:t>
          </a:r>
          <a:r>
            <a:rPr lang="en-GB" sz="3000" kern="1200" dirty="0" err="1"/>
            <a:t>cymdeithasol</a:t>
          </a:r>
          <a:r>
            <a:rPr lang="en-GB" sz="3000" kern="1200" dirty="0"/>
            <a:t>, </a:t>
          </a:r>
        </a:p>
      </dsp:txBody>
      <dsp:txXfrm>
        <a:off x="995230" y="3386558"/>
        <a:ext cx="10888634" cy="677550"/>
      </dsp:txXfrm>
    </dsp:sp>
    <dsp:sp modelId="{DD07B690-05F0-4CD6-A117-0A51DF00580C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C9BD-4A2D-4F6B-855C-D972D27DCE80}">
      <dsp:nvSpPr>
        <dsp:cNvPr id="0" name=""/>
        <dsp:cNvSpPr/>
      </dsp:nvSpPr>
      <dsp:spPr>
        <a:xfrm>
          <a:off x="509717" y="4402558"/>
          <a:ext cx="11374147" cy="6775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 err="1"/>
            <a:t>Erthyglau</a:t>
          </a:r>
          <a:r>
            <a:rPr lang="en-GB" sz="3000" kern="1200" dirty="0"/>
            <a:t> a </a:t>
          </a:r>
          <a:r>
            <a:rPr lang="en-GB" sz="3000" kern="1200" dirty="0" err="1"/>
            <a:t>phapurau</a:t>
          </a:r>
          <a:r>
            <a:rPr lang="en-GB" sz="3000" kern="1200" dirty="0"/>
            <a:t> </a:t>
          </a:r>
          <a:r>
            <a:rPr lang="en-GB" sz="3000" kern="1200" dirty="0" err="1"/>
            <a:t>newyddion</a:t>
          </a:r>
          <a:r>
            <a:rPr lang="en-GB" sz="3000" kern="1200" dirty="0"/>
            <a:t>.</a:t>
          </a:r>
        </a:p>
      </dsp:txBody>
      <dsp:txXfrm>
        <a:off x="509717" y="4402558"/>
        <a:ext cx="11374147" cy="677550"/>
      </dsp:txXfrm>
    </dsp:sp>
    <dsp:sp modelId="{C9D207DE-31BB-49AB-A2C5-F6714AF9782A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AFD7F-6EB0-4944-BE6E-A32BB4C9CBC7}">
      <dsp:nvSpPr>
        <dsp:cNvPr id="0" name=""/>
        <dsp:cNvSpPr/>
      </dsp:nvSpPr>
      <dsp:spPr>
        <a:xfrm>
          <a:off x="0" y="45552"/>
          <a:ext cx="7474961" cy="14478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b="1" kern="1200" dirty="0"/>
            <a:t>Yn draddodiadol, dadansoddir data ansoddol gan ddefnyddio pennau </a:t>
          </a:r>
          <a:r>
            <a:rPr lang="cy-GB" sz="2200" b="1" kern="1200" dirty="0" err="1"/>
            <a:t>uwcholeuo</a:t>
          </a:r>
          <a:r>
            <a:rPr lang="cy-GB" sz="2200" b="1" kern="1200" dirty="0"/>
            <a:t> a nodiadau.</a:t>
          </a:r>
          <a:endParaRPr lang="en-GB" sz="2200" kern="1200" dirty="0"/>
        </a:p>
      </dsp:txBody>
      <dsp:txXfrm>
        <a:off x="70679" y="116231"/>
        <a:ext cx="7333603" cy="1306517"/>
      </dsp:txXfrm>
    </dsp:sp>
    <dsp:sp modelId="{13D6ABFF-8459-4944-87B7-0BA65D06EF6B}">
      <dsp:nvSpPr>
        <dsp:cNvPr id="0" name=""/>
        <dsp:cNvSpPr/>
      </dsp:nvSpPr>
      <dsp:spPr>
        <a:xfrm>
          <a:off x="0" y="1556787"/>
          <a:ext cx="7474961" cy="14478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b="1" kern="1200" dirty="0"/>
            <a:t>Mae </a:t>
          </a:r>
          <a:r>
            <a:rPr lang="cy-GB" sz="2200" b="1" kern="1200" dirty="0" err="1"/>
            <a:t>NVivo</a:t>
          </a:r>
          <a:r>
            <a:rPr lang="cy-GB" sz="2200" b="1" kern="1200" dirty="0"/>
            <a:t> darparu amgylchedd i storio data testunol i’w wneud yn haws i </a:t>
          </a:r>
          <a:r>
            <a:rPr lang="cy-GB" sz="2200" b="1" kern="1200" dirty="0" err="1"/>
            <a:t>godio</a:t>
          </a:r>
          <a:r>
            <a:rPr lang="cy-GB" sz="2200" b="1" kern="1200" dirty="0"/>
            <a:t> data a chreu nodiadau, gan gadw’r data o fewn yr un lle.</a:t>
          </a:r>
          <a:endParaRPr lang="en-GB" sz="2200" kern="1200" dirty="0"/>
        </a:p>
      </dsp:txBody>
      <dsp:txXfrm>
        <a:off x="70679" y="1627466"/>
        <a:ext cx="7333603" cy="1306517"/>
      </dsp:txXfrm>
    </dsp:sp>
    <dsp:sp modelId="{183B63E3-1272-40F8-B8D3-AB139CF3D42B}">
      <dsp:nvSpPr>
        <dsp:cNvPr id="0" name=""/>
        <dsp:cNvSpPr/>
      </dsp:nvSpPr>
      <dsp:spPr>
        <a:xfrm>
          <a:off x="0" y="3068023"/>
          <a:ext cx="7474961" cy="14478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y-GB" sz="2200" b="1" kern="1200" dirty="0"/>
            <a:t>Mae gan </a:t>
          </a:r>
          <a:r>
            <a:rPr lang="cy-GB" sz="2200" b="1" kern="1200" dirty="0" err="1"/>
            <a:t>NVivo</a:t>
          </a:r>
          <a:r>
            <a:rPr lang="cy-GB" sz="2200" b="1" kern="1200" dirty="0"/>
            <a:t> offerynnau eraill i’ch helpu gyda’r dadansoddiad.</a:t>
          </a:r>
          <a:endParaRPr lang="en-GB" sz="2200" kern="1200" dirty="0"/>
        </a:p>
      </dsp:txBody>
      <dsp:txXfrm>
        <a:off x="70679" y="3138702"/>
        <a:ext cx="7333603" cy="1306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FEEC-2085-4C76-B268-22711F507642}" type="datetimeFigureOut">
              <a:rPr lang="en-GB" smtClean="0"/>
              <a:t>06/05/2026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9310A-C0EC-49AB-B50C-5758D37A7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4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Yn y </a:t>
            </a:r>
            <a:r>
              <a:rPr lang="en-US" dirty="0" err="1"/>
              <a:t>sesiynau</a:t>
            </a:r>
            <a:r>
              <a:rPr lang="en-US" dirty="0"/>
              <a:t> </a:t>
            </a:r>
            <a:r>
              <a:rPr lang="en-US" dirty="0" err="1"/>
              <a:t>hyfforddiant</a:t>
            </a:r>
            <a:r>
              <a:rPr lang="en-US" dirty="0"/>
              <a:t> </a:t>
            </a:r>
            <a:r>
              <a:rPr lang="en-US" dirty="0" err="1"/>
              <a:t>hyn</a:t>
            </a:r>
            <a:r>
              <a:rPr lang="en-US" dirty="0"/>
              <a:t>, </a:t>
            </a:r>
            <a:r>
              <a:rPr lang="en-US" dirty="0" err="1"/>
              <a:t>rydym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lawrlwytho'r</a:t>
            </a:r>
            <a:r>
              <a:rPr lang="en-US" dirty="0"/>
              <a:t> </a:t>
            </a:r>
            <a:r>
              <a:rPr lang="en-US" b="1" dirty="0" err="1"/>
              <a:t>fersiwn</a:t>
            </a:r>
            <a:r>
              <a:rPr lang="en-US" b="1" dirty="0"/>
              <a:t> </a:t>
            </a:r>
            <a:r>
              <a:rPr lang="en-US" b="1" dirty="0" err="1"/>
              <a:t>ddiweddaraf</a:t>
            </a:r>
            <a:r>
              <a:rPr lang="en-US" b="1" dirty="0"/>
              <a:t> o </a:t>
            </a:r>
            <a:r>
              <a:rPr lang="en-US" b="1" dirty="0" err="1"/>
              <a:t>Nvivo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gyfer</a:t>
            </a:r>
            <a:r>
              <a:rPr lang="en-US" b="1" dirty="0"/>
              <a:t> Windows. </a:t>
            </a:r>
          </a:p>
          <a:p>
            <a:r>
              <a:rPr lang="en-US" dirty="0"/>
              <a:t>Y </a:t>
            </a:r>
            <a:r>
              <a:rPr lang="en-US" dirty="0" err="1"/>
              <a:t>fersiwn</a:t>
            </a:r>
            <a:r>
              <a:rPr lang="en-US" dirty="0"/>
              <a:t> </a:t>
            </a:r>
            <a:r>
              <a:rPr lang="en-US" dirty="0" err="1"/>
              <a:t>ddiweddaraf</a:t>
            </a:r>
            <a:r>
              <a:rPr lang="en-US" dirty="0"/>
              <a:t> </a:t>
            </a:r>
            <a:r>
              <a:rPr lang="en-US" dirty="0" err="1"/>
              <a:t>yw</a:t>
            </a:r>
            <a:r>
              <a:rPr lang="en-US" dirty="0"/>
              <a:t> </a:t>
            </a:r>
            <a:r>
              <a:rPr lang="en-US" dirty="0" err="1"/>
              <a:t>Fersiwn</a:t>
            </a:r>
            <a:r>
              <a:rPr lang="en-US" dirty="0"/>
              <a:t> 15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hyn</a:t>
            </a:r>
            <a:r>
              <a:rPr lang="en-US" dirty="0"/>
              <a:t> o </a:t>
            </a:r>
            <a:r>
              <a:rPr lang="en-US" dirty="0" err="1"/>
              <a:t>bryd</a:t>
            </a:r>
            <a:r>
              <a:rPr lang="en-US" dirty="0"/>
              <a:t> </a:t>
            </a:r>
            <a:r>
              <a:rPr lang="en-US" dirty="0" err="1"/>
              <a:t>ond</a:t>
            </a:r>
            <a:r>
              <a:rPr lang="en-US" dirty="0"/>
              <a:t> </a:t>
            </a:r>
            <a:r>
              <a:rPr lang="en-US" dirty="0" err="1"/>
              <a:t>gallwch</a:t>
            </a:r>
            <a:r>
              <a:rPr lang="en-US" dirty="0"/>
              <a:t> </a:t>
            </a:r>
            <a:r>
              <a:rPr lang="en-US" dirty="0" err="1"/>
              <a:t>ddod</a:t>
            </a:r>
            <a:r>
              <a:rPr lang="en-US" dirty="0"/>
              <a:t> o </a:t>
            </a:r>
            <a:r>
              <a:rPr lang="en-US" dirty="0" err="1"/>
              <a:t>hyd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fersiynau</a:t>
            </a:r>
            <a:r>
              <a:rPr lang="en-US" dirty="0"/>
              <a:t> 13 a 14 a </a:t>
            </a:r>
            <a:r>
              <a:rPr lang="en-US" dirty="0" err="1"/>
              <a:t>fersiynau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gyfer</a:t>
            </a:r>
            <a:r>
              <a:rPr lang="en-US" dirty="0"/>
              <a:t> MacOS o dan ‘</a:t>
            </a:r>
            <a:r>
              <a:rPr lang="en-US" b="1" dirty="0" err="1"/>
              <a:t>Fersiynau</a:t>
            </a:r>
            <a:r>
              <a:rPr lang="en-US" b="1" dirty="0"/>
              <a:t> </a:t>
            </a:r>
            <a:r>
              <a:rPr lang="en-US" b="1" dirty="0" err="1"/>
              <a:t>Eraill</a:t>
            </a:r>
            <a:r>
              <a:rPr lang="en-US" dirty="0"/>
              <a:t>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64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0D398-2C7B-EA80-30E4-2D5EE152A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8FB40-283A-3709-53F9-9017F34D5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BF4C38-0C02-4826-8F48-24D153ACB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91F4D-5CB2-32EA-C162-C0E935A12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344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B0E59-AC84-B697-FBFB-29E17F8CF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46E40-82EC-4065-C1C7-C3D0C3368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BA3D43-3A7B-D02E-AD93-507D475B9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0B0B-5004-0E75-B305-CD51781C0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3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B11DF-5D94-2296-6F6C-A67F4EB85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A99151-5CB5-34FD-AF98-79D34FCF0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4BADF7-63AE-DCE5-C47A-63741BDAC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6C85E-E0AD-2681-3E58-8E4A75C271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4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B861B-8C55-400D-FDDD-BC4DDFC7E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20C13-F957-787B-473E-11828F05D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28A66-927B-1E07-E412-07D4EE49B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59A4-DE4E-3C87-F69D-74015BBBC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1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0B262-DD8C-8F08-BC89-6323AFB2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7026FF-16C2-8B42-F92B-DE6E0A965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52CBB-1610-A669-FB0D-F0E37C209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170E9-B650-C503-B3AA-7CF3B450F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916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44F89-139B-E082-8E74-85CD2B3C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43E27F-4758-D544-ED9D-1B2DFA2A0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6DF52-4B94-52D7-C075-3D2C89F98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BAD0C-2F2E-C642-3877-53D413EC6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2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04180-6CC9-07CD-7BF1-C34DCDCA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D35B6-037F-6F6D-A3A5-6AD59A64F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A602B4-9515-2479-F3E0-F56167296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E7481-9A94-B8E7-EAA6-94E2619FA9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87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9727-A7BA-3BCE-0985-728012C1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321576-0C8C-6130-862D-D3F3528A5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6C948-494E-FC33-175A-3A0F5DF99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F4DD7-74F3-A669-F3C7-A45341EC5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59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6CEF-6C76-77B0-4D24-6BEFFB482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9755C-E13F-6705-0279-2A9461E6CB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1E794-99C6-321B-4E6B-158618BB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2F642-548F-77A7-F72F-6F5494EE0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69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F91C6-2C4E-4733-A35B-3C00BE5AC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B6CAD1-6845-AB4A-19C8-CD533FDED1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A18020-A84D-2F45-6B88-46F1E6C97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8CF89-745D-BDFE-144A-DD62BA1FE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2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2A63E-AB59-DD3F-DBE8-361C11CB0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D6FF6-3F37-0A28-ABF6-33BB09D168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81DC2-0FA3-5EFE-19B1-5151ED287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81361-D678-79A3-57F8-870C711E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8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05891-203D-D15F-50FE-50AC2E742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4CA8F-9788-8B02-3A87-43B3DC741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D46C6-082E-7949-A2B5-09758D889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FFA8E-11CD-EBA5-BAAB-3443332671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73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CAC1-AEE8-0B4E-C24C-626F24F8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93315-687C-8D7D-321D-893E474BC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C1BD1-82E8-DE8A-3DE7-8AAE99F47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484CE-75CE-A595-E06B-D2E6A80CA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16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8F67B-1739-6A5B-0855-62CD98623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E9DCED-C763-3BF2-BD9B-54981FC6CB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A451B-4F7C-C43F-DAF8-4E8572BEC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I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Captures web pages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Saves the full page (or a simplified version) so you can code it in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social media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Works with platforms like X/Twitter and Facebook (within the limits those platforms allow).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gathers posts, comments, metadata, timestamps,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Captures PDFs from the web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a page is actually a PDF, </a:t>
            </a:r>
            <a:r>
              <a:rPr lang="en-US" dirty="0" err="1"/>
              <a:t>NCapture</a:t>
            </a:r>
            <a:r>
              <a:rPr lang="en-US" dirty="0"/>
              <a:t> can pull it directly into NVivo.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Packages everything into a .</a:t>
            </a:r>
            <a:r>
              <a:rPr lang="en-US" dirty="0" err="1"/>
              <a:t>nvcx</a:t>
            </a:r>
            <a:r>
              <a:rPr lang="en-US" dirty="0"/>
              <a:t> 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file imports neatly into NVivo as a source you can code, query, and link.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it doesn’t 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scrape everything from every site — some platforms block automated capture.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It doesn’t </a:t>
            </a:r>
            <a:r>
              <a:rPr lang="en-US" dirty="0" err="1"/>
              <a:t>analyse</a:t>
            </a:r>
            <a:r>
              <a:rPr lang="en-US" dirty="0"/>
              <a:t> anything itself; it just gathers the data for NVivo to work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researchers use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Saves time copying/pasting online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Preserves structure and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	Makes social‑media and web‑based research far more manageable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E219E-6718-5AB7-2F86-DCEFB12F9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9310A-C0EC-49AB-B50C-5758D37A76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2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- Sub title">
    <p:bg>
      <p:bgPr>
        <a:solidFill>
          <a:srgbClr val="312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00D545-B480-0915-13EF-E1BFDA13C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710000"/>
            <a:ext cx="105156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 dirty="0"/>
              <a:t>TEITL Y CYFLWYNIAD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24FA0FF-5F73-F6CF-1CD6-12DAF59F8C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574000"/>
            <a:ext cx="8100000" cy="720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186E2E-2796-6196-3098-6CBA242F675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036000" y="2520000"/>
            <a:ext cx="2448000" cy="2448000"/>
          </a:xfrm>
          <a:custGeom>
            <a:avLst/>
            <a:gdLst>
              <a:gd name="connsiteX0" fmla="*/ 908888 w 1817776"/>
              <a:gd name="connsiteY0" fmla="*/ 0 h 1817776"/>
              <a:gd name="connsiteX1" fmla="*/ 1817776 w 1817776"/>
              <a:gd name="connsiteY1" fmla="*/ 908888 h 1817776"/>
              <a:gd name="connsiteX2" fmla="*/ 908888 w 1817776"/>
              <a:gd name="connsiteY2" fmla="*/ 1817776 h 1817776"/>
              <a:gd name="connsiteX3" fmla="*/ 0 w 1817776"/>
              <a:gd name="connsiteY3" fmla="*/ 908888 h 1817776"/>
              <a:gd name="connsiteX4" fmla="*/ 908888 w 1817776"/>
              <a:gd name="connsiteY4" fmla="*/ 0 h 18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776" h="1817776">
                <a:moveTo>
                  <a:pt x="908888" y="0"/>
                </a:moveTo>
                <a:cubicBezTo>
                  <a:pt x="1410853" y="0"/>
                  <a:pt x="1817776" y="406923"/>
                  <a:pt x="1817776" y="908888"/>
                </a:cubicBezTo>
                <a:cubicBezTo>
                  <a:pt x="1817776" y="1410853"/>
                  <a:pt x="1410853" y="1817776"/>
                  <a:pt x="908888" y="1817776"/>
                </a:cubicBezTo>
                <a:cubicBezTo>
                  <a:pt x="406923" y="1817776"/>
                  <a:pt x="0" y="1410853"/>
                  <a:pt x="0" y="908888"/>
                </a:cubicBezTo>
                <a:cubicBezTo>
                  <a:pt x="0" y="406923"/>
                  <a:pt x="406923" y="0"/>
                  <a:pt x="908888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</p:spPr>
        <p:txBody>
          <a:bodyPr wrap="square">
            <a:noAutofit/>
          </a:bodyPr>
          <a:lstStyle/>
          <a:p>
            <a:endParaRPr lang="cy-GB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E62E4D-7239-F6B1-88F7-6FBC8F6E2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110000" y="1530000"/>
            <a:ext cx="954000" cy="954000"/>
          </a:xfrm>
          <a:prstGeom prst="ellipse">
            <a:avLst/>
          </a:prstGeom>
          <a:solidFill>
            <a:srgbClr val="35B6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7734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double column">
    <p:bg>
      <p:bgPr>
        <a:solidFill>
          <a:srgbClr val="312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27CB-EC5F-FFF1-4281-2002F000E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52200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 dirty="0"/>
              <a:t>TEITL CYMRAEG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075350E3-CFA8-5371-6FC5-F891164C67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052000"/>
            <a:ext cx="522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85403DB-6E5C-E31E-BC1E-AFA499CC0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75" y="1260475"/>
            <a:ext cx="5208588" cy="7921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D6569273-F093-4392-10D8-9F4526A2B0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002" y="2052000"/>
            <a:ext cx="522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837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single column">
    <p:bg>
      <p:bgPr>
        <a:solidFill>
          <a:srgbClr val="E73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C63603-DF7E-4870-2C82-1C80A3A1E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105156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AD89997A-DB0D-5A67-3FA8-60D5F50AD3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052000"/>
            <a:ext cx="810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</p:spTree>
    <p:extLst>
      <p:ext uri="{BB962C8B-B14F-4D97-AF65-F5344CB8AC3E}">
        <p14:creationId xmlns:p14="http://schemas.microsoft.com/office/powerpoint/2010/main" val="276713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double column">
    <p:bg>
      <p:bgPr>
        <a:solidFill>
          <a:srgbClr val="E73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177BD8-7013-97A5-1D70-1271CF72E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52200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/>
              <a:t>TEITL CYMRAEG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E43E40C3-3766-ABF5-663C-597095E27B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052000"/>
            <a:ext cx="522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A8E9B0-D7A7-0475-0650-10F551E5C5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75" y="1260475"/>
            <a:ext cx="5208588" cy="7921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AE4FF53D-E295-0C05-2C1E-89D66367AA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002" y="2052000"/>
            <a:ext cx="522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010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 - single column">
    <p:bg>
      <p:bgPr>
        <a:solidFill>
          <a:srgbClr val="6C4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3605DB5-AECC-0741-90B8-BA42A6881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105156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F862F053-1A11-02FB-5182-C426BC5795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052000"/>
            <a:ext cx="810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</p:spTree>
    <p:extLst>
      <p:ext uri="{BB962C8B-B14F-4D97-AF65-F5344CB8AC3E}">
        <p14:creationId xmlns:p14="http://schemas.microsoft.com/office/powerpoint/2010/main" val="37749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 - double column">
    <p:bg>
      <p:bgPr>
        <a:solidFill>
          <a:srgbClr val="6C4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C48FC1-93C9-2911-EF27-3AACFCF69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52200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/>
              <a:t>TEITL CYMRAEG</a:t>
            </a:r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DCF6A760-E857-2BA8-A02F-7BC9E918C1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052000"/>
            <a:ext cx="522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FC8F2EA-9B6B-684F-AF85-8882033463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1575" y="1260475"/>
            <a:ext cx="5208588" cy="7921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A5496B92-4FB8-BE91-FF7A-469E579C69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002" y="2052000"/>
            <a:ext cx="522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82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red column -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E734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20000"/>
            <a:ext cx="4680000" cy="38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03F57-9B1C-D5D1-7D84-AD088FF3C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0000"/>
            <a:ext cx="5400000" cy="5220000"/>
          </a:xfrm>
        </p:spPr>
        <p:txBody>
          <a:bodyPr/>
          <a:lstStyle>
            <a:lvl1pPr>
              <a:defRPr>
                <a:solidFill>
                  <a:srgbClr val="312F48"/>
                </a:solidFill>
              </a:defRPr>
            </a:lvl1pPr>
          </a:lstStyle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438291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red column -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E734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20000"/>
            <a:ext cx="4680000" cy="38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pic>
        <p:nvPicPr>
          <p:cNvPr id="6" name="Picture 5" descr="Golygfa o gefn person yn gwisgo bag cefn yn sefyll o flaen coeden y tu allan i adeilad.&#10;">
            <a:extLst>
              <a:ext uri="{FF2B5EF4-FFF2-40B4-BE49-F238E27FC236}">
                <a16:creationId xmlns:a16="http://schemas.microsoft.com/office/drawing/2014/main" id="{A0621F5B-63B4-A6E9-130F-C4FEFDC0BF9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80" r="1" b="451"/>
          <a:stretch/>
        </p:blipFill>
        <p:spPr>
          <a:xfrm>
            <a:off x="6094800" y="450000"/>
            <a:ext cx="540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9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cked red column -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E734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12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CYMRAEG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19999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20499-FE52-8280-042E-8B75B39F0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333750"/>
            <a:ext cx="4679950" cy="625475"/>
          </a:xfrm>
        </p:spPr>
        <p:txBody>
          <a:bodyPr tIns="0" bIns="0">
            <a:no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9CA7D928-D81E-17D7-1D4A-C1A8B8059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00" y="3960000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D1B222-917E-AF78-C283-989A49177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50000"/>
            <a:ext cx="5400000" cy="5220000"/>
          </a:xfrm>
        </p:spPr>
        <p:txBody>
          <a:bodyPr/>
          <a:lstStyle>
            <a:lvl1pPr>
              <a:defRPr>
                <a:solidFill>
                  <a:srgbClr val="312F48"/>
                </a:solidFill>
              </a:defRPr>
            </a:lvl1pPr>
          </a:lstStyle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6308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cked red column -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E734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12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CYMRAEG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19999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91735-DEDD-65B8-D3F2-DA29AE8FCF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333750"/>
            <a:ext cx="4679950" cy="625475"/>
          </a:xfrm>
        </p:spPr>
        <p:txBody>
          <a:bodyPr tIns="0" bIns="0">
            <a:no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9CA7D928-D81E-17D7-1D4A-C1A8B8059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00" y="3960000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 descr="Golygfa o gefn person yn gwisgo bag cefn yn sefyll o flaen coeden y tu allan i adeilad.&#10;">
            <a:extLst>
              <a:ext uri="{FF2B5EF4-FFF2-40B4-BE49-F238E27FC236}">
                <a16:creationId xmlns:a16="http://schemas.microsoft.com/office/drawing/2014/main" id="{5CCA3072-0C81-5B6C-91E5-BAB46DD8BD2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380" r="1" b="451"/>
          <a:stretch/>
        </p:blipFill>
        <p:spPr>
          <a:xfrm>
            <a:off x="6094800" y="450000"/>
            <a:ext cx="540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68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mauve column -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6C48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20000"/>
            <a:ext cx="4680000" cy="38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03F57-9B1C-D5D1-7D84-AD088FF3C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0000"/>
            <a:ext cx="5400000" cy="5220000"/>
          </a:xfrm>
        </p:spPr>
        <p:txBody>
          <a:bodyPr/>
          <a:lstStyle>
            <a:lvl1pPr>
              <a:defRPr>
                <a:solidFill>
                  <a:srgbClr val="312F48"/>
                </a:solidFill>
              </a:defRPr>
            </a:lvl1pPr>
          </a:lstStyle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515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- Sub title 2">
    <p:bg>
      <p:bgPr>
        <a:solidFill>
          <a:srgbClr val="312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00D545-B480-0915-13EF-E1BFDA13C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710000"/>
            <a:ext cx="10515600" cy="792000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cy-GB" noProof="0" dirty="0"/>
              <a:t>TEITL Y CYFLWYNIAD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24FA0FF-5F73-F6CF-1CD6-12DAF59F8C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574000"/>
            <a:ext cx="8100000" cy="720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y-GB" noProof="0" dirty="0"/>
              <a:t>Is-deitl</a:t>
            </a:r>
          </a:p>
        </p:txBody>
      </p:sp>
      <p:pic>
        <p:nvPicPr>
          <p:cNvPr id="3" name="Picture 2" descr="Golygfa o gefn person yn eistedd wrth fwrdd gyda gliniadur agored a bag ar y bwrdd.">
            <a:extLst>
              <a:ext uri="{FF2B5EF4-FFF2-40B4-BE49-F238E27FC236}">
                <a16:creationId xmlns:a16="http://schemas.microsoft.com/office/drawing/2014/main" id="{A0A8343E-34F1-71D6-A7B4-420A470C4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00" y="2520000"/>
            <a:ext cx="2448000" cy="244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4C9464-F5D9-9D1F-2FE3-4611E63F1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110000" y="1530000"/>
            <a:ext cx="954000" cy="954000"/>
          </a:xfrm>
          <a:prstGeom prst="ellipse">
            <a:avLst/>
          </a:prstGeom>
          <a:solidFill>
            <a:srgbClr val="35B6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5043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mauve column -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6C48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20000"/>
            <a:ext cx="4680000" cy="38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pic>
        <p:nvPicPr>
          <p:cNvPr id="6" name="Picture 5" descr="Golygfa o gefn person yn gwisgo bag cefn yn sefyll o flaen coeden y tu allan i adeilad.&#10;">
            <a:extLst>
              <a:ext uri="{FF2B5EF4-FFF2-40B4-BE49-F238E27FC236}">
                <a16:creationId xmlns:a16="http://schemas.microsoft.com/office/drawing/2014/main" id="{A0621F5B-63B4-A6E9-130F-C4FEFDC0BF9B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b="212"/>
          <a:stretch/>
        </p:blipFill>
        <p:spPr>
          <a:xfrm>
            <a:off x="6094800" y="450000"/>
            <a:ext cx="540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9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cked mauve column -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6C48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12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CYMRAEG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19999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1E9CB3-798C-B407-C46E-1F8993F45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333750"/>
            <a:ext cx="4679950" cy="625475"/>
          </a:xfrm>
        </p:spPr>
        <p:txBody>
          <a:bodyPr tIns="0" bIns="0">
            <a:no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9CA7D928-D81E-17D7-1D4A-C1A8B8059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00" y="3960000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D1B222-917E-AF78-C283-989A49177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50000"/>
            <a:ext cx="5400000" cy="5220000"/>
          </a:xfrm>
        </p:spPr>
        <p:txBody>
          <a:bodyPr/>
          <a:lstStyle>
            <a:lvl1pPr>
              <a:defRPr>
                <a:solidFill>
                  <a:srgbClr val="312F48"/>
                </a:solidFill>
              </a:defRPr>
            </a:lvl1pPr>
          </a:lstStyle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74781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cked mauve column -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6C48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12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CYMRAEG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19999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BF7843-C449-82EB-E11A-E907472B91F2}"/>
              </a:ext>
            </a:extLst>
          </p:cNvPr>
          <p:cNvSpPr txBox="1">
            <a:spLocks/>
          </p:cNvSpPr>
          <p:nvPr userDrawn="1"/>
        </p:nvSpPr>
        <p:spPr>
          <a:xfrm>
            <a:off x="1080000" y="3330000"/>
            <a:ext cx="4680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rgbClr val="312F48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r>
              <a:rPr lang="en-GB" noProof="0" dirty="0">
                <a:solidFill>
                  <a:schemeClr val="bg1"/>
                </a:solidFill>
              </a:rPr>
              <a:t>TEITL SAESNEG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9CA7D928-D81E-17D7-1D4A-C1A8B8059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00" y="3960000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 descr="Golygfa o gefn person yn gwisgo bag cefn yn sefyll o flaen coeden y tu allan i adeilad.&#10;">
            <a:extLst>
              <a:ext uri="{FF2B5EF4-FFF2-40B4-BE49-F238E27FC236}">
                <a16:creationId xmlns:a16="http://schemas.microsoft.com/office/drawing/2014/main" id="{5CCA3072-0C81-5B6C-91E5-BAB46DD8BD2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b="212"/>
          <a:stretch/>
        </p:blipFill>
        <p:spPr>
          <a:xfrm>
            <a:off x="6094800" y="450000"/>
            <a:ext cx="540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3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blue column -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312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20000"/>
            <a:ext cx="4680000" cy="38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2C03F57-9B1C-D5D1-7D84-AD088FF3CB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0000"/>
            <a:ext cx="5400000" cy="5220000"/>
          </a:xfrm>
        </p:spPr>
        <p:txBody>
          <a:bodyPr/>
          <a:lstStyle>
            <a:lvl1pPr>
              <a:defRPr>
                <a:solidFill>
                  <a:srgbClr val="312F48"/>
                </a:solidFill>
              </a:defRPr>
            </a:lvl1pPr>
          </a:lstStyle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1430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blue column -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312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cy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SLEID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20000"/>
            <a:ext cx="4680000" cy="3834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pic>
        <p:nvPicPr>
          <p:cNvPr id="6" name="Picture 5" descr="Golygfa o gefn person yn gwisgo bag cefn yn sefyll o flaen coeden y tu allan i adeilad.&#10;">
            <a:extLst>
              <a:ext uri="{FF2B5EF4-FFF2-40B4-BE49-F238E27FC236}">
                <a16:creationId xmlns:a16="http://schemas.microsoft.com/office/drawing/2014/main" id="{A0621F5B-63B4-A6E9-130F-C4FEFDC0BF9B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094800" y="450000"/>
            <a:ext cx="540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cked blue column -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312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12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CYMRAEG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19999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4F8825-4AF1-89AA-BE07-5A4FFA9CFD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333750"/>
            <a:ext cx="4679950" cy="625475"/>
          </a:xfrm>
        </p:spPr>
        <p:txBody>
          <a:bodyPr tIns="0" bIns="0">
            <a:no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9CA7D928-D81E-17D7-1D4A-C1A8B8059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00" y="3960000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D1B222-917E-AF78-C283-989A491771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50000"/>
            <a:ext cx="5400000" cy="5220000"/>
          </a:xfrm>
        </p:spPr>
        <p:txBody>
          <a:bodyPr/>
          <a:lstStyle>
            <a:lvl1pPr>
              <a:defRPr>
                <a:solidFill>
                  <a:srgbClr val="312F48"/>
                </a:solidFill>
              </a:defRPr>
            </a:lvl1pPr>
          </a:lstStyle>
          <a:p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871138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stacked blue column -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F3DF98-1431-A177-F581-CE52825D6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5600" y="449999"/>
            <a:ext cx="5400000" cy="5219999"/>
          </a:xfrm>
          <a:prstGeom prst="rect">
            <a:avLst/>
          </a:prstGeom>
          <a:solidFill>
            <a:srgbClr val="312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312F4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D5A76-7A30-D954-7A51-DA0ACD3E5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990000"/>
            <a:ext cx="4680000" cy="6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CYMRAEG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65F678DE-B336-A5F6-98C1-5B64C7C7C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0000" y="1619999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157F3B-6509-F971-74A8-42F6A878BE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500" y="3333750"/>
            <a:ext cx="4679950" cy="625475"/>
          </a:xfrm>
        </p:spPr>
        <p:txBody>
          <a:bodyPr tIns="0" bIns="0">
            <a:noAutofit/>
          </a:bodyPr>
          <a:lstStyle>
            <a:lvl1pPr>
              <a:defRPr sz="3500">
                <a:latin typeface="+mj-lt"/>
              </a:defRPr>
            </a:lvl1pPr>
          </a:lstStyle>
          <a:p>
            <a:r>
              <a:rPr lang="en-GB" noProof="0" dirty="0"/>
              <a:t>TEITL SAESNEG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9CA7D928-D81E-17D7-1D4A-C1A8B8059F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0000" y="3960000"/>
            <a:ext cx="468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 descr="Golygfa o gefn person yn gwisgo bag cefn yn sefyll o flaen coeden y tu allan i adeilad.&#10;">
            <a:extLst>
              <a:ext uri="{FF2B5EF4-FFF2-40B4-BE49-F238E27FC236}">
                <a16:creationId xmlns:a16="http://schemas.microsoft.com/office/drawing/2014/main" id="{5CCA3072-0C81-5B6C-91E5-BAB46DD8BD2C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094800" y="450000"/>
            <a:ext cx="540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5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i-Title - Sub title">
    <p:bg>
      <p:bgPr>
        <a:solidFill>
          <a:srgbClr val="312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1D8-8677-7DF8-D2B7-9EC97D0F0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655999"/>
            <a:ext cx="10515600" cy="57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CYFLWYNIAD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491A26E-94E4-992A-A5B3-18927C03C1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340000"/>
            <a:ext cx="10515600" cy="5762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cy-GB" dirty="0"/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38E00EF4-2D2E-45E9-E808-CF3A6194CC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312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B14282BB-3D0A-02C3-0449-182337A841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80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49D6B8E-44DB-E2DC-2D62-D9A6FF68DCD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036000" y="2520000"/>
            <a:ext cx="2448000" cy="2448000"/>
          </a:xfrm>
          <a:custGeom>
            <a:avLst/>
            <a:gdLst>
              <a:gd name="connsiteX0" fmla="*/ 908888 w 1817776"/>
              <a:gd name="connsiteY0" fmla="*/ 0 h 1817776"/>
              <a:gd name="connsiteX1" fmla="*/ 1817776 w 1817776"/>
              <a:gd name="connsiteY1" fmla="*/ 908888 h 1817776"/>
              <a:gd name="connsiteX2" fmla="*/ 908888 w 1817776"/>
              <a:gd name="connsiteY2" fmla="*/ 1817776 h 1817776"/>
              <a:gd name="connsiteX3" fmla="*/ 0 w 1817776"/>
              <a:gd name="connsiteY3" fmla="*/ 908888 h 1817776"/>
              <a:gd name="connsiteX4" fmla="*/ 908888 w 1817776"/>
              <a:gd name="connsiteY4" fmla="*/ 0 h 181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776" h="1817776">
                <a:moveTo>
                  <a:pt x="908888" y="0"/>
                </a:moveTo>
                <a:cubicBezTo>
                  <a:pt x="1410853" y="0"/>
                  <a:pt x="1817776" y="406923"/>
                  <a:pt x="1817776" y="908888"/>
                </a:cubicBezTo>
                <a:cubicBezTo>
                  <a:pt x="1817776" y="1410853"/>
                  <a:pt x="1410853" y="1817776"/>
                  <a:pt x="908888" y="1817776"/>
                </a:cubicBezTo>
                <a:cubicBezTo>
                  <a:pt x="406923" y="1817776"/>
                  <a:pt x="0" y="1410853"/>
                  <a:pt x="0" y="908888"/>
                </a:cubicBezTo>
                <a:cubicBezTo>
                  <a:pt x="0" y="406923"/>
                  <a:pt x="406923" y="0"/>
                  <a:pt x="908888" y="0"/>
                </a:cubicBezTo>
                <a:close/>
              </a:path>
            </a:pathLst>
          </a:custGeom>
          <a:solidFill>
            <a:schemeClr val="bg1">
              <a:lumMod val="95000"/>
              <a:alpha val="22000"/>
            </a:schemeClr>
          </a:solidFill>
        </p:spPr>
        <p:txBody>
          <a:bodyPr wrap="square">
            <a:noAutofit/>
          </a:bodyPr>
          <a:lstStyle/>
          <a:p>
            <a:endParaRPr lang="cy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2C4E46-D6C7-19FA-44A7-2A7CB9813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110000" y="1530000"/>
            <a:ext cx="954000" cy="954000"/>
          </a:xfrm>
          <a:prstGeom prst="ellipse">
            <a:avLst/>
          </a:prstGeom>
          <a:solidFill>
            <a:srgbClr val="35B6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98971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Bi-Title - Sub title 2">
    <p:bg>
      <p:bgPr>
        <a:solidFill>
          <a:srgbClr val="312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1D8-8677-7DF8-D2B7-9EC97D0F0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655999"/>
            <a:ext cx="10515600" cy="57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CYFLWYNIAD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5437DAB-6B7E-7C41-9BE5-62F9832828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2340000"/>
            <a:ext cx="10515600" cy="5762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cy-GB" dirty="0"/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38E00EF4-2D2E-45E9-E808-CF3A6194CC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312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B14282BB-3D0A-02C3-0449-182337A841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80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pic>
        <p:nvPicPr>
          <p:cNvPr id="6" name="Picture 5" descr="Golygfa o gefn person yn eistedd wrth fwrdd gyda gliniadur agored a bag ar y bwrdd.">
            <a:extLst>
              <a:ext uri="{FF2B5EF4-FFF2-40B4-BE49-F238E27FC236}">
                <a16:creationId xmlns:a16="http://schemas.microsoft.com/office/drawing/2014/main" id="{B93677D6-B5E7-2625-2B4B-FD995E608B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00" y="2520000"/>
            <a:ext cx="2448000" cy="2448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67E3740-BA52-DA31-CD03-E45CB3CCA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110000" y="1530000"/>
            <a:ext cx="954000" cy="954000"/>
          </a:xfrm>
          <a:prstGeom prst="ellipse">
            <a:avLst/>
          </a:prstGeom>
          <a:solidFill>
            <a:srgbClr val="35B6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8947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 -Title - Sub title ">
    <p:bg>
      <p:bgPr>
        <a:solidFill>
          <a:srgbClr val="6C4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00D545-B480-0915-13EF-E1BFDA13C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710000"/>
            <a:ext cx="105156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 dirty="0"/>
              <a:t>TEITL Y CYFLWYNIAD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24FA0FF-5F73-F6CF-1CD6-12DAF59F8C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574000"/>
            <a:ext cx="8100000" cy="720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DB9602-EE76-019A-3A73-C5B3D9D0A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236000" y="1602000"/>
            <a:ext cx="1368000" cy="1368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371660-407D-9C65-3134-5F227EE82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88000" y="3312000"/>
            <a:ext cx="2304000" cy="2304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14160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uve Bi-Title - Sub title ">
    <p:bg>
      <p:bgPr>
        <a:solidFill>
          <a:srgbClr val="6C48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1D8-8677-7DF8-D2B7-9EC97D0F0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655999"/>
            <a:ext cx="10515600" cy="57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CYFLWYNIAD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80F4EB7-2893-7E32-7683-FDD7A79967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340000"/>
            <a:ext cx="10515600" cy="5762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cy-GB" dirty="0"/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38E00EF4-2D2E-45E9-E808-CF3A6194CC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312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B14282BB-3D0A-02C3-0449-182337A841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80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7E3740-BA52-DA31-CD03-E45CB3CCA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236000" y="1602000"/>
            <a:ext cx="1368000" cy="1368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B81A58-4727-CD26-57D7-06CC1792D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88000" y="3312000"/>
            <a:ext cx="2304000" cy="2304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084021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 - Sub title ">
    <p:bg>
      <p:bgPr>
        <a:solidFill>
          <a:srgbClr val="E73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00D545-B480-0915-13EF-E1BFDA13C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710000"/>
            <a:ext cx="105156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 dirty="0"/>
              <a:t>TEITL Y CYFLWYNIAD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224FA0FF-5F73-F6CF-1CD6-12DAF59F8C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574000"/>
            <a:ext cx="8100000" cy="720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BDB9602-EE76-019A-3A73-C5B3D9D0A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236000" y="1602000"/>
            <a:ext cx="1368000" cy="1368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371660-407D-9C65-3134-5F227EE82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88000" y="3312000"/>
            <a:ext cx="2304000" cy="2304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2112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Bi-Title - Sub title ">
    <p:bg>
      <p:bgPr>
        <a:solidFill>
          <a:srgbClr val="E734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E1D8-8677-7DF8-D2B7-9EC97D0F0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655999"/>
            <a:ext cx="10515600" cy="57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 noProof="0" dirty="0"/>
              <a:t>TEITL Y CYFLWYNIAD</a:t>
            </a:r>
          </a:p>
        </p:txBody>
      </p:sp>
      <p:sp>
        <p:nvSpPr>
          <p:cNvPr id="4" name="Text Placeholder">
            <a:extLst>
              <a:ext uri="{FF2B5EF4-FFF2-40B4-BE49-F238E27FC236}">
                <a16:creationId xmlns:a16="http://schemas.microsoft.com/office/drawing/2014/main" id="{38E00EF4-2D2E-45E9-E808-CF3A6194CC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3312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y-GB" noProof="0" dirty="0"/>
              <a:t>Is-deitl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B14282BB-3D0A-02C3-0449-182337A8411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780000"/>
            <a:ext cx="8100000" cy="504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7E3740-BA52-DA31-CD03-E45CB3CCA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236000" y="1602000"/>
            <a:ext cx="1368000" cy="1368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B81A58-4727-CD26-57D7-06CC1792D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88000" y="3312000"/>
            <a:ext cx="2304000" cy="2304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8E30C32-90E3-907E-E50C-1B9398314B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340000"/>
            <a:ext cx="10515600" cy="576263"/>
          </a:xfrm>
        </p:spPr>
        <p:txBody>
          <a:bodyPr tIns="0" bIns="0">
            <a:noAutofit/>
          </a:bodyPr>
          <a:lstStyle>
            <a:lvl1pPr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303232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7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single column">
    <p:bg>
      <p:bgPr>
        <a:solidFill>
          <a:srgbClr val="312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27CB-EC5F-FFF1-4281-2002F000E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260000"/>
            <a:ext cx="10515600" cy="79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cy-GB" noProof="0" dirty="0"/>
              <a:t>TEITL Y SLEID</a:t>
            </a:r>
          </a:p>
        </p:txBody>
      </p:sp>
      <p:sp>
        <p:nvSpPr>
          <p:cNvPr id="7" name="Text Placeholder">
            <a:extLst>
              <a:ext uri="{FF2B5EF4-FFF2-40B4-BE49-F238E27FC236}">
                <a16:creationId xmlns:a16="http://schemas.microsoft.com/office/drawing/2014/main" id="{075350E3-CFA8-5371-6FC5-F891164C67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000" y="2052000"/>
            <a:ext cx="8100000" cy="3348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y-GB" noProof="0" dirty="0" err="1"/>
              <a:t>Click</a:t>
            </a:r>
            <a:r>
              <a:rPr lang="cy-GB" noProof="0" dirty="0"/>
              <a:t> to </a:t>
            </a:r>
            <a:r>
              <a:rPr lang="cy-GB" noProof="0" dirty="0" err="1"/>
              <a:t>edit</a:t>
            </a:r>
            <a:r>
              <a:rPr lang="cy-GB" noProof="0" dirty="0"/>
              <a:t> Master </a:t>
            </a:r>
            <a:r>
              <a:rPr lang="cy-GB" noProof="0" dirty="0" err="1"/>
              <a:t>text</a:t>
            </a:r>
            <a:r>
              <a:rPr lang="cy-GB" noProof="0" dirty="0"/>
              <a:t> </a:t>
            </a:r>
            <a:r>
              <a:rPr lang="cy-GB" noProof="0" dirty="0" err="1"/>
              <a:t>styles</a:t>
            </a:r>
            <a:endParaRPr lang="cy-GB" noProof="0" dirty="0"/>
          </a:p>
          <a:p>
            <a:pPr lvl="1"/>
            <a:r>
              <a:rPr lang="cy-GB" noProof="0" dirty="0" err="1"/>
              <a:t>Second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2"/>
            <a:r>
              <a:rPr lang="cy-GB" noProof="0" dirty="0" err="1"/>
              <a:t>Third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3"/>
            <a:r>
              <a:rPr lang="cy-GB" noProof="0" dirty="0" err="1"/>
              <a:t>Fourth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  <a:p>
            <a:pPr lvl="4"/>
            <a:r>
              <a:rPr lang="cy-GB" noProof="0" dirty="0" err="1"/>
              <a:t>Fifth</a:t>
            </a:r>
            <a:r>
              <a:rPr lang="cy-GB" noProof="0" dirty="0"/>
              <a:t> </a:t>
            </a:r>
            <a:r>
              <a:rPr lang="cy-GB" noProof="0" dirty="0" err="1"/>
              <a:t>level</a:t>
            </a:r>
            <a:endParaRPr lang="cy-GB" noProof="0" dirty="0"/>
          </a:p>
        </p:txBody>
      </p:sp>
    </p:spTree>
    <p:extLst>
      <p:ext uri="{BB962C8B-B14F-4D97-AF65-F5344CB8AC3E}">
        <p14:creationId xmlns:p14="http://schemas.microsoft.com/office/powerpoint/2010/main" val="3242828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ddress">
            <a:extLst>
              <a:ext uri="{FF2B5EF4-FFF2-40B4-BE49-F238E27FC236}">
                <a16:creationId xmlns:a16="http://schemas.microsoft.com/office/drawing/2014/main" id="{7F27D297-1C26-8E6A-A636-893C1F547F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720000" y="504000"/>
            <a:ext cx="1800000" cy="4680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solidFill>
                  <a:schemeClr val="bg1"/>
                </a:solidFill>
              </a:rPr>
              <a:t>colegcymraeg.ac.uk</a:t>
            </a:r>
            <a:br>
              <a:rPr lang="cy-GB" dirty="0">
                <a:solidFill>
                  <a:schemeClr val="bg1"/>
                </a:solidFill>
              </a:rPr>
            </a:br>
            <a:r>
              <a:rPr lang="cy-GB" dirty="0">
                <a:solidFill>
                  <a:schemeClr val="bg1"/>
                </a:solidFill>
              </a:rPr>
              <a:t>@colegcymraeg</a:t>
            </a:r>
          </a:p>
          <a:p>
            <a:endParaRPr lang="cy-GB" dirty="0">
              <a:solidFill>
                <a:schemeClr val="bg1"/>
              </a:solidFill>
            </a:endParaRPr>
          </a:p>
        </p:txBody>
      </p:sp>
      <p:pic>
        <p:nvPicPr>
          <p:cNvPr id="17" name="CC logo" descr="Logo y Coleg — Cyfres o dair llythyren C, pob un yn cynnwys cyfres o ddotiau.">
            <a:extLst>
              <a:ext uri="{FF2B5EF4-FFF2-40B4-BE49-F238E27FC236}">
                <a16:creationId xmlns:a16="http://schemas.microsoft.com/office/drawing/2014/main" id="{9EA70D9B-B994-D8B6-EA89-1BACABD007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9031" y="450000"/>
            <a:ext cx="610264" cy="707906"/>
          </a:xfrm>
          <a:prstGeom prst="rect">
            <a:avLst/>
          </a:prstGeom>
        </p:spPr>
      </p:pic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1B2C693F-797A-1F14-43CF-8AB20AEB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y-GB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1094BBCD-AE52-C15D-ED91-BF8EC07E0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515600" cy="36823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y-GB" dirty="0"/>
          </a:p>
        </p:txBody>
      </p:sp>
      <p:sp>
        <p:nvSpPr>
          <p:cNvPr id="20" name="Name">
            <a:extLst>
              <a:ext uri="{FF2B5EF4-FFF2-40B4-BE49-F238E27FC236}">
                <a16:creationId xmlns:a16="http://schemas.microsoft.com/office/drawing/2014/main" id="{B8945991-4C33-DE32-E9EC-07C32AA822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720000" y="5850000"/>
            <a:ext cx="1800000" cy="5680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cy-GB" sz="1600" dirty="0">
                <a:solidFill>
                  <a:schemeClr val="bg1"/>
                </a:solidFill>
                <a:latin typeface="+mn-lt"/>
              </a:rPr>
              <a:t>COLEG</a:t>
            </a:r>
            <a:br>
              <a:rPr lang="cy-GB" sz="1600" dirty="0">
                <a:solidFill>
                  <a:schemeClr val="bg1"/>
                </a:solidFill>
                <a:latin typeface="+mn-lt"/>
              </a:rPr>
            </a:br>
            <a:r>
              <a:rPr lang="cy-GB" sz="1600" dirty="0">
                <a:solidFill>
                  <a:schemeClr val="bg1"/>
                </a:solidFill>
                <a:latin typeface="+mn-lt"/>
              </a:rPr>
              <a:t>CYMRAEG</a:t>
            </a:r>
            <a:br>
              <a:rPr lang="cy-GB" sz="1600" dirty="0">
                <a:solidFill>
                  <a:schemeClr val="bg1"/>
                </a:solidFill>
                <a:latin typeface="+mn-lt"/>
              </a:rPr>
            </a:br>
            <a:r>
              <a:rPr lang="cy-GB" sz="1600" dirty="0">
                <a:solidFill>
                  <a:schemeClr val="bg1"/>
                </a:solidFill>
                <a:latin typeface="+mn-lt"/>
              </a:rPr>
              <a:t>CENEDLAETHOL</a:t>
            </a:r>
          </a:p>
          <a:p>
            <a:pPr>
              <a:lnSpc>
                <a:spcPts val="1500"/>
              </a:lnSpc>
            </a:pPr>
            <a:endParaRPr lang="cy-GB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8EC549-DD38-1A29-D7CE-3382BAC9DEB8}"/>
              </a:ext>
            </a:extLst>
          </p:cNvPr>
          <p:cNvSpPr>
            <a:spLocks noChangeAspect="1"/>
          </p:cNvSpPr>
          <p:nvPr userDrawn="1"/>
        </p:nvSpPr>
        <p:spPr>
          <a:xfrm>
            <a:off x="3690000" y="5544000"/>
            <a:ext cx="2808000" cy="2808000"/>
          </a:xfrm>
          <a:prstGeom prst="ellipse">
            <a:avLst/>
          </a:prstGeom>
          <a:solidFill>
            <a:srgbClr val="FFE3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6BEB9-54DD-AAD3-A948-6764927BB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9" t="32750" r="33342" b="33625"/>
          <a:stretch/>
        </p:blipFill>
        <p:spPr>
          <a:xfrm>
            <a:off x="3684266" y="5256000"/>
            <a:ext cx="3190096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E50A3-C4E4-849D-C84A-95C347BC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20000" y="5670000"/>
            <a:ext cx="1072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1B2C693F-797A-1F14-43CF-8AB20AEB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y-GB" dirty="0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1094BBCD-AE52-C15D-ED91-BF8EC07E0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515600" cy="36823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y-GB" dirty="0"/>
          </a:p>
        </p:txBody>
      </p:sp>
      <p:pic>
        <p:nvPicPr>
          <p:cNvPr id="17" name="CC logo">
            <a:extLst>
              <a:ext uri="{FF2B5EF4-FFF2-40B4-BE49-F238E27FC236}">
                <a16:creationId xmlns:a16="http://schemas.microsoft.com/office/drawing/2014/main" id="{9EA70D9B-B994-D8B6-EA89-1BACABD00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163" y="5832000"/>
            <a:ext cx="612000" cy="707906"/>
          </a:xfrm>
          <a:prstGeom prst="rect">
            <a:avLst/>
          </a:prstGeom>
        </p:spPr>
      </p:pic>
      <p:sp>
        <p:nvSpPr>
          <p:cNvPr id="2" name="Address">
            <a:extLst>
              <a:ext uri="{FF2B5EF4-FFF2-40B4-BE49-F238E27FC236}">
                <a16:creationId xmlns:a16="http://schemas.microsoft.com/office/drawing/2014/main" id="{3AF3E3D5-2E7A-D521-A2A9-778AF84B7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20000" y="5832000"/>
            <a:ext cx="1800000" cy="4680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solidFill>
                  <a:schemeClr val="bg1"/>
                </a:solidFill>
              </a:rPr>
              <a:t>colegcymraeg.ac.uk</a:t>
            </a:r>
            <a:br>
              <a:rPr lang="cy-GB" dirty="0">
                <a:solidFill>
                  <a:schemeClr val="bg1"/>
                </a:solidFill>
              </a:rPr>
            </a:br>
            <a:r>
              <a:rPr lang="cy-GB" dirty="0">
                <a:solidFill>
                  <a:schemeClr val="bg1"/>
                </a:solidFill>
              </a:rPr>
              <a:t>@colegcymraeg</a:t>
            </a: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4633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">
            <a:extLst>
              <a:ext uri="{FF2B5EF4-FFF2-40B4-BE49-F238E27FC236}">
                <a16:creationId xmlns:a16="http://schemas.microsoft.com/office/drawing/2014/main" id="{1B2C693F-797A-1F14-43CF-8AB20AEB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cy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BE50A3-C4E4-849D-C84A-95C347BC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20000" y="5670000"/>
            <a:ext cx="10728000" cy="0"/>
          </a:xfrm>
          <a:prstGeom prst="line">
            <a:avLst/>
          </a:prstGeom>
          <a:ln>
            <a:solidFill>
              <a:srgbClr val="312F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1094BBCD-AE52-C15D-ED91-BF8EC07E0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515600" cy="36823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y-GB" dirty="0"/>
          </a:p>
        </p:txBody>
      </p:sp>
      <p:pic>
        <p:nvPicPr>
          <p:cNvPr id="17" name="CC logo">
            <a:extLst>
              <a:ext uri="{FF2B5EF4-FFF2-40B4-BE49-F238E27FC236}">
                <a16:creationId xmlns:a16="http://schemas.microsoft.com/office/drawing/2014/main" id="{9EA70D9B-B994-D8B6-EA89-1BACABD00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8646" y="5832000"/>
            <a:ext cx="611034" cy="707906"/>
          </a:xfrm>
          <a:prstGeom prst="rect">
            <a:avLst/>
          </a:prstGeom>
        </p:spPr>
      </p:pic>
      <p:sp>
        <p:nvSpPr>
          <p:cNvPr id="2" name="Address">
            <a:extLst>
              <a:ext uri="{FF2B5EF4-FFF2-40B4-BE49-F238E27FC236}">
                <a16:creationId xmlns:a16="http://schemas.microsoft.com/office/drawing/2014/main" id="{5194FAD4-180C-9FB3-A6AE-15AC28B9D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20000" y="5832000"/>
            <a:ext cx="1800000" cy="468000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solidFill>
                  <a:srgbClr val="312F48"/>
                </a:solidFill>
              </a:rPr>
              <a:t>colegcymraeg.ac.uk</a:t>
            </a:r>
            <a:br>
              <a:rPr lang="cy-GB" dirty="0">
                <a:solidFill>
                  <a:srgbClr val="312F48"/>
                </a:solidFill>
              </a:rPr>
            </a:br>
            <a:r>
              <a:rPr lang="cy-GB" dirty="0">
                <a:solidFill>
                  <a:srgbClr val="312F48"/>
                </a:solidFill>
              </a:rPr>
              <a:t>@colegcymraeg</a:t>
            </a:r>
          </a:p>
          <a:p>
            <a:endParaRPr lang="cy-GB" dirty="0">
              <a:solidFill>
                <a:srgbClr val="312F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7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Poppins" panose="000005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15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y.lumivero.com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F6DED7-119C-FCBD-DA31-0E807AAC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00" y="1935126"/>
            <a:ext cx="6899594" cy="1808874"/>
          </a:xfrm>
        </p:spPr>
        <p:txBody>
          <a:bodyPr/>
          <a:lstStyle/>
          <a:p>
            <a:r>
              <a:rPr lang="cy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Hyfforddiant </a:t>
            </a:r>
            <a:r>
              <a:rPr lang="cy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NVivo</a:t>
            </a:r>
            <a:br>
              <a:rPr lang="cy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y-GB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Cyflwyniad i'r feddalwedd</a:t>
            </a:r>
            <a:br>
              <a:rPr lang="cy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y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E6A0F-1919-06BC-6151-86F224ED55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000" y="3258496"/>
            <a:ext cx="8100000" cy="720000"/>
          </a:xfrm>
        </p:spPr>
        <p:txBody>
          <a:bodyPr/>
          <a:lstStyle/>
          <a:p>
            <a:r>
              <a:rPr lang="cy-GB" dirty="0"/>
              <a:t>Emma Grigorian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CC0E5C-A7C3-7E5E-415F-601ED19BAB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D8636-7CFC-B05D-835D-008C9759D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000" y="2497242"/>
            <a:ext cx="2580906" cy="24935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4608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77BC-4400-2324-79C5-C0349C67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B3220D-48A8-7F80-8DC9-D1B4EE47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3930D-EE8E-ED5A-B45E-8B242BA41A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621" y="2027821"/>
            <a:ext cx="3617222" cy="3362325"/>
          </a:xfrm>
        </p:spPr>
        <p:txBody>
          <a:bodyPr>
            <a:normAutofit/>
          </a:bodyPr>
          <a:lstStyle/>
          <a:p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ôl</a:t>
            </a:r>
            <a:r>
              <a:rPr lang="en-US" dirty="0"/>
              <a:t> </a:t>
            </a:r>
            <a:r>
              <a:rPr lang="en-US" dirty="0" err="1"/>
              <a:t>iddo</a:t>
            </a:r>
            <a:r>
              <a:rPr lang="en-US" dirty="0"/>
              <a:t> </a:t>
            </a:r>
            <a:r>
              <a:rPr lang="en-US" dirty="0" err="1"/>
              <a:t>orffen</a:t>
            </a:r>
            <a:r>
              <a:rPr lang="en-US" dirty="0"/>
              <a:t> </a:t>
            </a:r>
            <a:r>
              <a:rPr lang="en-US" dirty="0" err="1"/>
              <a:t>lawrlwytho</a:t>
            </a:r>
            <a:r>
              <a:rPr lang="en-US" dirty="0"/>
              <a:t>, </a:t>
            </a:r>
            <a:r>
              <a:rPr lang="en-US" dirty="0" err="1"/>
              <a:t>cliciwch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y </a:t>
            </a:r>
            <a:r>
              <a:rPr lang="en-US" dirty="0" err="1"/>
              <a:t>lawrlwythiad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ddechrau</a:t>
            </a:r>
            <a:r>
              <a:rPr lang="en-US" dirty="0"/>
              <a:t> </a:t>
            </a:r>
            <a:r>
              <a:rPr lang="en-US" dirty="0" err="1"/>
              <a:t>gosod</a:t>
            </a:r>
            <a:r>
              <a:rPr lang="en-US" dirty="0"/>
              <a:t> y </a:t>
            </a:r>
            <a:r>
              <a:rPr lang="en-US" dirty="0" err="1"/>
              <a:t>feddalwedd</a:t>
            </a:r>
            <a:r>
              <a:rPr lang="en-US" dirty="0"/>
              <a:t>.</a:t>
            </a:r>
          </a:p>
        </p:txBody>
      </p:sp>
      <p:pic>
        <p:nvPicPr>
          <p:cNvPr id="4098" name="Picture 2" descr="A screenshot showing the completed download.">
            <a:extLst>
              <a:ext uri="{FF2B5EF4-FFF2-40B4-BE49-F238E27FC236}">
                <a16:creationId xmlns:a16="http://schemas.microsoft.com/office/drawing/2014/main" id="{F0163CEB-1172-CC9F-4913-08D4B286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47" y="1273342"/>
            <a:ext cx="6646905" cy="37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4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6712-ECE3-D9FC-06F8-F7FF8114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C9CCB5-AD8B-B754-4546-6B7A0684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A64ED-1550-4A06-EE2F-C41618CEE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495" y="1454067"/>
            <a:ext cx="3617222" cy="38999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Dewiswch yr </a:t>
            </a:r>
            <a:r>
              <a:rPr lang="en-US" dirty="0" err="1"/>
              <a:t>iaith</a:t>
            </a:r>
            <a:r>
              <a:rPr lang="en-US" dirty="0"/>
              <a:t> </a:t>
            </a:r>
            <a:r>
              <a:rPr lang="en-US" dirty="0" err="1"/>
              <a:t>rydych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ddefnyddio’r</a:t>
            </a:r>
            <a:r>
              <a:rPr lang="en-US" dirty="0"/>
              <a:t> </a:t>
            </a:r>
            <a:r>
              <a:rPr lang="en-US" dirty="0" err="1"/>
              <a:t>feddalwedd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Yn </a:t>
            </a:r>
            <a:r>
              <a:rPr lang="en-US" dirty="0" err="1"/>
              <a:t>anffoddus</a:t>
            </a:r>
            <a:r>
              <a:rPr lang="en-US" dirty="0"/>
              <a:t>, </a:t>
            </a:r>
            <a:r>
              <a:rPr lang="en-US" dirty="0" err="1"/>
              <a:t>nid</a:t>
            </a:r>
            <a:r>
              <a:rPr lang="en-US" dirty="0"/>
              <a:t> </a:t>
            </a:r>
            <a:r>
              <a:rPr lang="en-US" dirty="0" err="1"/>
              <a:t>yw’r</a:t>
            </a:r>
            <a:r>
              <a:rPr lang="en-US" dirty="0"/>
              <a:t> </a:t>
            </a:r>
            <a:r>
              <a:rPr lang="en-US" dirty="0" err="1"/>
              <a:t>Gymraeg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gael</a:t>
            </a:r>
            <a:r>
              <a:rPr lang="en-US" dirty="0"/>
              <a:t>.</a:t>
            </a:r>
          </a:p>
        </p:txBody>
      </p:sp>
      <p:pic>
        <p:nvPicPr>
          <p:cNvPr id="5122" name="Picture 2" descr="Screenshot of the language selection screen.">
            <a:extLst>
              <a:ext uri="{FF2B5EF4-FFF2-40B4-BE49-F238E27FC236}">
                <a16:creationId xmlns:a16="http://schemas.microsoft.com/office/drawing/2014/main" id="{D6B9BD46-AEFA-705C-20EE-866E3950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61" y="1802983"/>
            <a:ext cx="7657325" cy="320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7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B401B-9CC5-DB4E-D85F-A6AA6DCA0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7B1C29-305F-B89C-7510-F4022BB3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9C85C-0986-E1AE-AA58-119E1AE09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1313454"/>
            <a:ext cx="4329347" cy="3899986"/>
          </a:xfrm>
        </p:spPr>
        <p:txBody>
          <a:bodyPr>
            <a:normAutofit/>
          </a:bodyPr>
          <a:lstStyle/>
          <a:p>
            <a:r>
              <a:rPr lang="en-US" dirty="0" err="1"/>
              <a:t>Cliciwch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‘Install’ a </a:t>
            </a:r>
            <a:r>
              <a:rPr lang="en-US" dirty="0" err="1"/>
              <a:t>bydd</a:t>
            </a:r>
            <a:r>
              <a:rPr lang="en-US" dirty="0"/>
              <a:t> y </a:t>
            </a:r>
            <a:r>
              <a:rPr lang="en-US" dirty="0" err="1"/>
              <a:t>rhaglen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dechrau</a:t>
            </a:r>
            <a:r>
              <a:rPr lang="en-US" dirty="0"/>
              <a:t> </a:t>
            </a:r>
            <a:r>
              <a:rPr lang="en-US" dirty="0" err="1"/>
              <a:t>cael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</a:t>
            </a:r>
            <a:r>
              <a:rPr lang="en-US" dirty="0" err="1"/>
              <a:t>cyfrifiadur</a:t>
            </a:r>
            <a:r>
              <a:rPr lang="en-US" dirty="0"/>
              <a:t>.</a:t>
            </a:r>
          </a:p>
        </p:txBody>
      </p:sp>
      <p:pic>
        <p:nvPicPr>
          <p:cNvPr id="5124" name="Picture 4" descr="A screenshot showing the system requirements">
            <a:extLst>
              <a:ext uri="{FF2B5EF4-FFF2-40B4-BE49-F238E27FC236}">
                <a16:creationId xmlns:a16="http://schemas.microsoft.com/office/drawing/2014/main" id="{0BD3C250-FC77-D2CA-E478-7B29745C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93" y="1063172"/>
            <a:ext cx="578167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1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6D12B-F937-0C5F-99AB-4A91FB18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4F068-F926-9969-8321-68E3C6DF5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EF5BF7-FF17-A98C-0999-DDF7E35705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1313454"/>
            <a:ext cx="4329347" cy="3899986"/>
          </a:xfrm>
        </p:spPr>
        <p:txBody>
          <a:bodyPr>
            <a:normAutofit/>
          </a:bodyPr>
          <a:lstStyle/>
          <a:p>
            <a:r>
              <a:rPr lang="en-US" dirty="0" err="1"/>
              <a:t>Unwaith</a:t>
            </a:r>
            <a:r>
              <a:rPr lang="en-US" dirty="0"/>
              <a:t> </a:t>
            </a:r>
            <a:r>
              <a:rPr lang="en-US" dirty="0" err="1"/>
              <a:t>mae’r</a:t>
            </a:r>
            <a:r>
              <a:rPr lang="en-US" dirty="0"/>
              <a:t> </a:t>
            </a:r>
            <a:r>
              <a:rPr lang="en-US" dirty="0" err="1"/>
              <a:t>brif</a:t>
            </a:r>
            <a:r>
              <a:rPr lang="en-US" dirty="0"/>
              <a:t> </a:t>
            </a:r>
            <a:r>
              <a:rPr lang="en-US" dirty="0" err="1"/>
              <a:t>osodwr</a:t>
            </a:r>
            <a:r>
              <a:rPr lang="en-US" dirty="0"/>
              <a:t>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cychwyn</a:t>
            </a:r>
            <a:r>
              <a:rPr lang="en-US" dirty="0"/>
              <a:t>, </a:t>
            </a:r>
            <a:r>
              <a:rPr lang="en-US" dirty="0" err="1"/>
              <a:t>cliciwch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‘Next’.</a:t>
            </a:r>
          </a:p>
        </p:txBody>
      </p:sp>
      <p:pic>
        <p:nvPicPr>
          <p:cNvPr id="6146" name="Picture 2" descr="Nvivo installation wizard.">
            <a:extLst>
              <a:ext uri="{FF2B5EF4-FFF2-40B4-BE49-F238E27FC236}">
                <a16:creationId xmlns:a16="http://schemas.microsoft.com/office/drawing/2014/main" id="{ED34BD4B-59EC-59B4-5599-BC0EC2B28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3172"/>
            <a:ext cx="52292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382E5B-5557-C999-1D8F-65BCDB22499F}"/>
              </a:ext>
            </a:extLst>
          </p:cNvPr>
          <p:cNvCxnSpPr>
            <a:cxnSpLocks/>
          </p:cNvCxnSpPr>
          <p:nvPr/>
        </p:nvCxnSpPr>
        <p:spPr>
          <a:xfrm>
            <a:off x="4523874" y="2442411"/>
            <a:ext cx="4620126" cy="2225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93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731D5-847E-4C9D-93F9-827F7FCE0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06F2C5-6730-FBCA-BAB1-74D1DFE5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F10E0-508D-8D4C-CFA6-F7285BD32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1313454"/>
            <a:ext cx="4329347" cy="3899986"/>
          </a:xfrm>
        </p:spPr>
        <p:txBody>
          <a:bodyPr>
            <a:normAutofit/>
          </a:bodyPr>
          <a:lstStyle/>
          <a:p>
            <a:r>
              <a:rPr lang="en-US" dirty="0" err="1"/>
              <a:t>Cliciwch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dderbyn</a:t>
            </a:r>
            <a:r>
              <a:rPr lang="en-US" dirty="0"/>
              <a:t> y </a:t>
            </a:r>
            <a:r>
              <a:rPr lang="en-US" dirty="0" err="1"/>
              <a:t>cytundeb</a:t>
            </a:r>
            <a:r>
              <a:rPr lang="en-US" dirty="0"/>
              <a:t> </a:t>
            </a:r>
            <a:r>
              <a:rPr lang="en-US" dirty="0" err="1"/>
              <a:t>trwydded</a:t>
            </a:r>
            <a:r>
              <a:rPr lang="en-US" dirty="0"/>
              <a:t> ac </a:t>
            </a:r>
            <a:r>
              <a:rPr lang="en-US" dirty="0" err="1"/>
              <a:t>wedyn</a:t>
            </a:r>
            <a:r>
              <a:rPr lang="en-US" dirty="0"/>
              <a:t> ‘next’ </a:t>
            </a:r>
            <a:r>
              <a:rPr lang="en-US" dirty="0" err="1"/>
              <a:t>eto</a:t>
            </a:r>
            <a:r>
              <a:rPr lang="en-US" dirty="0"/>
              <a:t>.</a:t>
            </a:r>
          </a:p>
        </p:txBody>
      </p:sp>
      <p:pic>
        <p:nvPicPr>
          <p:cNvPr id="7170" name="Picture 2" descr="Nvivo licence agreement">
            <a:extLst>
              <a:ext uri="{FF2B5EF4-FFF2-40B4-BE49-F238E27FC236}">
                <a16:creationId xmlns:a16="http://schemas.microsoft.com/office/drawing/2014/main" id="{754C5F77-3B96-BDE9-D2AD-2A4DE76DB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37" y="1063172"/>
            <a:ext cx="54768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5636302-18D7-A107-1112-3A4747401A4C}"/>
              </a:ext>
            </a:extLst>
          </p:cNvPr>
          <p:cNvCxnSpPr>
            <a:cxnSpLocks/>
          </p:cNvCxnSpPr>
          <p:nvPr/>
        </p:nvCxnSpPr>
        <p:spPr>
          <a:xfrm flipH="1">
            <a:off x="9681411" y="3826042"/>
            <a:ext cx="1832811" cy="8742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CD4349-0DB8-CB7A-3118-AFEEAEFC3734}"/>
              </a:ext>
            </a:extLst>
          </p:cNvPr>
          <p:cNvCxnSpPr>
            <a:cxnSpLocks/>
          </p:cNvCxnSpPr>
          <p:nvPr/>
        </p:nvCxnSpPr>
        <p:spPr>
          <a:xfrm>
            <a:off x="3826042" y="3946358"/>
            <a:ext cx="1997995" cy="2165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9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295DA-B351-EFB7-019E-327F608A6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57A58-689C-B0D6-7F76-AC5F7B16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4DD45-86E8-11BB-620D-98D639762F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1313453"/>
            <a:ext cx="4329347" cy="4143375"/>
          </a:xfrm>
        </p:spPr>
        <p:txBody>
          <a:bodyPr>
            <a:normAutofit/>
          </a:bodyPr>
          <a:lstStyle/>
          <a:p>
            <a:r>
              <a:rPr lang="en-US" dirty="0"/>
              <a:t>Dewiswch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ydych</a:t>
            </a:r>
            <a:r>
              <a:rPr lang="en-US" dirty="0"/>
              <a:t> chi </a:t>
            </a:r>
            <a:r>
              <a:rPr lang="en-US" dirty="0" err="1"/>
              <a:t>eisiau</a:t>
            </a:r>
            <a:r>
              <a:rPr lang="en-US" dirty="0"/>
              <a:t> </a:t>
            </a:r>
            <a:r>
              <a:rPr lang="en-US" dirty="0" err="1"/>
              <a:t>creu</a:t>
            </a:r>
            <a:r>
              <a:rPr lang="en-US" dirty="0"/>
              <a:t> </a:t>
            </a:r>
            <a:r>
              <a:rPr lang="en-GB" dirty="0" err="1"/>
              <a:t>llwybr</a:t>
            </a:r>
            <a:r>
              <a:rPr lang="en-GB" dirty="0"/>
              <a:t> </a:t>
            </a:r>
            <a:r>
              <a:rPr lang="en-GB" dirty="0" err="1"/>
              <a:t>byr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bwrdd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.</a:t>
            </a:r>
          </a:p>
          <a:p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bod y </a:t>
            </a:r>
            <a:r>
              <a:rPr lang="en-GB" dirty="0" err="1"/>
              <a:t>feddwlwedd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lawyrlwytho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lle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synnwyr</a:t>
            </a:r>
            <a:r>
              <a:rPr lang="en-GB" dirty="0"/>
              <a:t>.</a:t>
            </a:r>
          </a:p>
          <a:p>
            <a:r>
              <a:rPr lang="en-GB" dirty="0" err="1"/>
              <a:t>Cliciwch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‘Next’ </a:t>
            </a:r>
            <a:r>
              <a:rPr lang="en-GB" dirty="0" err="1"/>
              <a:t>eto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8194" name="Picture 2" descr="Screenshot of the installation directory.">
            <a:extLst>
              <a:ext uri="{FF2B5EF4-FFF2-40B4-BE49-F238E27FC236}">
                <a16:creationId xmlns:a16="http://schemas.microsoft.com/office/drawing/2014/main" id="{559EAF60-F5E3-412C-FB54-44220413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0065"/>
            <a:ext cx="54006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A1B69E-A29A-83AA-72BB-4663609CC7D5}"/>
              </a:ext>
            </a:extLst>
          </p:cNvPr>
          <p:cNvCxnSpPr>
            <a:cxnSpLocks/>
          </p:cNvCxnSpPr>
          <p:nvPr/>
        </p:nvCxnSpPr>
        <p:spPr>
          <a:xfrm>
            <a:off x="10491537" y="1134616"/>
            <a:ext cx="170071" cy="13076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B09F10-8401-8DC9-EDD0-E5326EF510F6}"/>
              </a:ext>
            </a:extLst>
          </p:cNvPr>
          <p:cNvCxnSpPr>
            <a:cxnSpLocks/>
          </p:cNvCxnSpPr>
          <p:nvPr/>
        </p:nvCxnSpPr>
        <p:spPr>
          <a:xfrm flipV="1">
            <a:off x="5486400" y="3371731"/>
            <a:ext cx="1240506" cy="6468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D14421-F2FB-0595-4C53-8448196B358E}"/>
              </a:ext>
            </a:extLst>
          </p:cNvPr>
          <p:cNvCxnSpPr>
            <a:cxnSpLocks/>
          </p:cNvCxnSpPr>
          <p:nvPr/>
        </p:nvCxnSpPr>
        <p:spPr>
          <a:xfrm>
            <a:off x="9681411" y="3524889"/>
            <a:ext cx="170071" cy="13076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0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21C56-09DD-5FB9-CCF7-A6C241405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CEF624-AADA-8CCB-BC2E-8ECEF0F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22445-4FBF-3299-18BE-C70431D3C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1313453"/>
            <a:ext cx="4329347" cy="4143375"/>
          </a:xfrm>
        </p:spPr>
        <p:txBody>
          <a:bodyPr>
            <a:normAutofit/>
          </a:bodyPr>
          <a:lstStyle/>
          <a:p>
            <a:r>
              <a:rPr lang="en-GB" dirty="0"/>
              <a:t>*Rhan </a:t>
            </a:r>
            <a:r>
              <a:rPr lang="en-GB" dirty="0" err="1"/>
              <a:t>dewisol</a:t>
            </a:r>
            <a:r>
              <a:rPr lang="en-GB" dirty="0"/>
              <a:t>!</a:t>
            </a:r>
          </a:p>
          <a:p>
            <a:r>
              <a:rPr lang="en-US" dirty="0"/>
              <a:t>Os </a:t>
            </a:r>
            <a:r>
              <a:rPr lang="en-US" dirty="0" err="1"/>
              <a:t>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Google Chrome, </a:t>
            </a:r>
            <a:r>
              <a:rPr lang="en-US" dirty="0" err="1"/>
              <a:t>mae</a:t>
            </a:r>
            <a:r>
              <a:rPr lang="en-US" dirty="0"/>
              <a:t> </a:t>
            </a:r>
            <a:r>
              <a:rPr lang="en-US" dirty="0" err="1"/>
              <a:t>opsiwn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chi </a:t>
            </a:r>
            <a:r>
              <a:rPr lang="en-US" dirty="0" err="1"/>
              <a:t>gosod</a:t>
            </a:r>
            <a:r>
              <a:rPr lang="en-US" dirty="0"/>
              <a:t> </a:t>
            </a:r>
            <a:r>
              <a:rPr lang="en-US" dirty="0" err="1"/>
              <a:t>NCapture</a:t>
            </a:r>
            <a:r>
              <a:rPr lang="en-US" dirty="0"/>
              <a:t>.</a:t>
            </a:r>
          </a:p>
        </p:txBody>
      </p:sp>
      <p:pic>
        <p:nvPicPr>
          <p:cNvPr id="9218" name="Picture 2" descr="Screenshot showing the optional browser extensions. ">
            <a:extLst>
              <a:ext uri="{FF2B5EF4-FFF2-40B4-BE49-F238E27FC236}">
                <a16:creationId xmlns:a16="http://schemas.microsoft.com/office/drawing/2014/main" id="{65BC34E4-DE10-ABBD-CFA7-36992B6A9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8702"/>
            <a:ext cx="52387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645723-29ED-68C9-9910-02C13368630D}"/>
              </a:ext>
            </a:extLst>
          </p:cNvPr>
          <p:cNvCxnSpPr>
            <a:cxnSpLocks/>
          </p:cNvCxnSpPr>
          <p:nvPr/>
        </p:nvCxnSpPr>
        <p:spPr>
          <a:xfrm>
            <a:off x="5221705" y="2382253"/>
            <a:ext cx="1347537" cy="673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356160-415D-1E4E-437D-3C5E22F647A8}"/>
              </a:ext>
            </a:extLst>
          </p:cNvPr>
          <p:cNvCxnSpPr>
            <a:cxnSpLocks/>
          </p:cNvCxnSpPr>
          <p:nvPr/>
        </p:nvCxnSpPr>
        <p:spPr>
          <a:xfrm>
            <a:off x="8041606" y="4243137"/>
            <a:ext cx="1347537" cy="673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56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69FC-CFDD-771E-9C29-CE090361B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5275BD-D30A-45D0-D81F-BE049B13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0B3F8-FD21-2CDE-9BD3-10BA72453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1313453"/>
            <a:ext cx="4329347" cy="4143375"/>
          </a:xfrm>
        </p:spPr>
        <p:txBody>
          <a:bodyPr>
            <a:normAutofit/>
          </a:bodyPr>
          <a:lstStyle/>
          <a:p>
            <a:r>
              <a:rPr lang="en-GB" dirty="0" err="1"/>
              <a:t>Cliwich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‘Install’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barhau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osod</a:t>
            </a:r>
            <a:r>
              <a:rPr lang="en-GB" dirty="0"/>
              <a:t> y </a:t>
            </a:r>
            <a:r>
              <a:rPr lang="en-GB" dirty="0" err="1"/>
              <a:t>feddalwedd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8A700-CEAD-B2BA-5E9B-100C58CA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041" y="948238"/>
            <a:ext cx="5991225" cy="46005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4DBA3A-D70E-4384-390A-D80D5B96D2F0}"/>
              </a:ext>
            </a:extLst>
          </p:cNvPr>
          <p:cNvCxnSpPr>
            <a:cxnSpLocks/>
          </p:cNvCxnSpPr>
          <p:nvPr/>
        </p:nvCxnSpPr>
        <p:spPr>
          <a:xfrm>
            <a:off x="7651884" y="4459704"/>
            <a:ext cx="1347537" cy="673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1736AEB-ED46-2464-273C-148F26EF8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041" y="948238"/>
            <a:ext cx="6202080" cy="47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B6792-6B0B-3DEC-5388-272CC1B56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38EE15-DA83-B224-B9CB-BB0FC91B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DA5F5-BDA3-0EC8-9BA1-FCA25BD11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941979"/>
            <a:ext cx="4329347" cy="4514849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ydych</a:t>
            </a:r>
            <a:r>
              <a:rPr lang="en-GB" dirty="0"/>
              <a:t> </a:t>
            </a:r>
            <a:r>
              <a:rPr lang="en-GB" dirty="0" err="1"/>
              <a:t>chi’n</a:t>
            </a:r>
            <a:r>
              <a:rPr lang="en-GB" dirty="0"/>
              <a:t> </a:t>
            </a:r>
            <a:r>
              <a:rPr lang="en-GB" dirty="0" err="1"/>
              <a:t>gweld</a:t>
            </a:r>
            <a:r>
              <a:rPr lang="en-GB" dirty="0"/>
              <a:t> </a:t>
            </a:r>
            <a:r>
              <a:rPr lang="en-GB" dirty="0" err="1"/>
              <a:t>hyn</a:t>
            </a:r>
            <a:r>
              <a:rPr lang="en-GB" dirty="0"/>
              <a:t>, </a:t>
            </a:r>
            <a:r>
              <a:rPr lang="en-GB" dirty="0" err="1"/>
              <a:t>rydych</a:t>
            </a:r>
            <a:r>
              <a:rPr lang="en-GB" dirty="0"/>
              <a:t> chi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gosod</a:t>
            </a:r>
            <a:r>
              <a:rPr lang="en-GB" dirty="0"/>
              <a:t> NVivo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llwyddiannus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oes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broblemau</a:t>
            </a:r>
            <a:r>
              <a:rPr lang="en-GB" dirty="0"/>
              <a:t> </a:t>
            </a:r>
            <a:r>
              <a:rPr lang="en-GB" dirty="0" err="1"/>
              <a:t>cysylltwch</a:t>
            </a:r>
            <a:r>
              <a:rPr lang="en-GB" dirty="0"/>
              <a:t> </a:t>
            </a:r>
            <a:r>
              <a:rPr lang="en-GB" dirty="0" err="1"/>
              <a:t>â’ch</a:t>
            </a:r>
            <a:r>
              <a:rPr lang="en-GB" dirty="0"/>
              <a:t> </a:t>
            </a:r>
            <a:r>
              <a:rPr lang="en-GB" dirty="0" err="1"/>
              <a:t>adran</a:t>
            </a:r>
            <a:r>
              <a:rPr lang="en-GB" dirty="0"/>
              <a:t> </a:t>
            </a:r>
            <a:r>
              <a:rPr lang="en-GB" dirty="0" err="1"/>
              <a:t>cefnogaeth</a:t>
            </a:r>
            <a:r>
              <a:rPr lang="en-GB" dirty="0"/>
              <a:t> </a:t>
            </a:r>
            <a:r>
              <a:rPr lang="en-GB" dirty="0" err="1"/>
              <a:t>cyfrifiadurol</a:t>
            </a:r>
            <a:r>
              <a:rPr lang="en-GB" dirty="0"/>
              <a:t> neu </a:t>
            </a:r>
            <a:r>
              <a:rPr lang="en-GB" dirty="0" err="1"/>
              <a:t>cyswllt</a:t>
            </a:r>
            <a:r>
              <a:rPr lang="en-GB" dirty="0"/>
              <a:t> </a:t>
            </a:r>
            <a:r>
              <a:rPr lang="en-GB" dirty="0" err="1"/>
              <a:t>cefnogaeth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wefan</a:t>
            </a:r>
            <a:r>
              <a:rPr lang="en-GB" dirty="0"/>
              <a:t> </a:t>
            </a:r>
            <a:r>
              <a:rPr lang="en-GB" dirty="0" err="1"/>
              <a:t>Lumivero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10242" name="Picture 2" descr="Installation complete screen.">
            <a:extLst>
              <a:ext uri="{FF2B5EF4-FFF2-40B4-BE49-F238E27FC236}">
                <a16:creationId xmlns:a16="http://schemas.microsoft.com/office/drawing/2014/main" id="{6BF0F423-DEEC-48B1-B6A3-7DF206CA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73" y="1063172"/>
            <a:ext cx="585787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94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4FE56-A64C-4607-62D1-E1CD191DF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A8B3ED-20AA-72C4-B6A0-CF0BAC64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lansio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1EF23-06FA-68F1-2B6C-C3F7A03C11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941979"/>
            <a:ext cx="4329347" cy="451484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1266" name="Picture 2" descr="Screenshot showing the option to activate using a key.">
            <a:extLst>
              <a:ext uri="{FF2B5EF4-FFF2-40B4-BE49-F238E27FC236}">
                <a16:creationId xmlns:a16="http://schemas.microsoft.com/office/drawing/2014/main" id="{585230ED-4A47-4BE3-E1E3-BA7881304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46" y="1401172"/>
            <a:ext cx="68961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4D48B-0101-D400-0543-1BEB082FE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85C416-A1D6-B228-A872-59EF5BB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08" y="687429"/>
            <a:ext cx="10515600" cy="792000"/>
          </a:xfrm>
        </p:spPr>
        <p:txBody>
          <a:bodyPr/>
          <a:lstStyle/>
          <a:p>
            <a:r>
              <a:rPr lang="cy-GB" dirty="0"/>
              <a:t>Hyfforddiant </a:t>
            </a:r>
            <a:r>
              <a:rPr lang="cy-GB" dirty="0" err="1"/>
              <a:t>NVivo</a:t>
            </a:r>
            <a:r>
              <a:rPr lang="cy-GB" dirty="0"/>
              <a:t>: Sesiwn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C4BA0-0ED2-4F3C-CF88-B6B0A923F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348" y="1910687"/>
            <a:ext cx="8913098" cy="371393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y-GB" b="1" dirty="0"/>
              <a:t>Beth yw </a:t>
            </a:r>
            <a:r>
              <a:rPr lang="cy-GB" b="1" dirty="0" err="1"/>
              <a:t>NVivo</a:t>
            </a:r>
            <a:r>
              <a:rPr lang="cy-GB" b="1" dirty="0"/>
              <a:t>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y-GB" b="1" dirty="0"/>
              <a:t>Ar gyfer beth mae ymchwilwyr yn defnyddio </a:t>
            </a:r>
            <a:r>
              <a:rPr lang="cy-GB" b="1" dirty="0" err="1"/>
              <a:t>NVivo</a:t>
            </a:r>
            <a:r>
              <a:rPr lang="cy-GB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y-GB" b="1" dirty="0"/>
              <a:t>Sut i lawrlwytho </a:t>
            </a:r>
            <a:r>
              <a:rPr lang="cy-GB" b="1" dirty="0" err="1"/>
              <a:t>NVivo</a:t>
            </a:r>
            <a:r>
              <a:rPr lang="cy-GB" b="1" dirty="0"/>
              <a:t>, mewngofnodi a sut mae'r drwyddedu'n gweithio.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33556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BB1AC-F31C-B1FC-399C-7D5C73C2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8BF498-1919-7ACC-CB11-7440DE88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5" y="149979"/>
            <a:ext cx="3941818" cy="792000"/>
          </a:xfrm>
        </p:spPr>
        <p:txBody>
          <a:bodyPr/>
          <a:lstStyle/>
          <a:p>
            <a:r>
              <a:rPr lang="cy-GB" dirty="0"/>
              <a:t>Sut i lansio </a:t>
            </a:r>
            <a:r>
              <a:rPr lang="cy-GB" dirty="0" err="1"/>
              <a:t>NVivo</a:t>
            </a:r>
            <a:endParaRPr lang="cy-GB" dirty="0"/>
          </a:p>
        </p:txBody>
      </p:sp>
      <p:pic>
        <p:nvPicPr>
          <p:cNvPr id="12290" name="Picture 2" descr="Screenshot of licence key screen and the option to accept the licence agreement. ">
            <a:extLst>
              <a:ext uri="{FF2B5EF4-FFF2-40B4-BE49-F238E27FC236}">
                <a16:creationId xmlns:a16="http://schemas.microsoft.com/office/drawing/2014/main" id="{5D6EE61A-6648-4B2D-19D9-BA28E30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10" y="275694"/>
            <a:ext cx="8493143" cy="630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20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3AFE1-A711-3750-652F-0EE0B048A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7D0C76-179E-C3FB-AC39-86CDF809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5" y="149979"/>
            <a:ext cx="10515600" cy="792000"/>
          </a:xfrm>
        </p:spPr>
        <p:txBody>
          <a:bodyPr/>
          <a:lstStyle/>
          <a:p>
            <a:r>
              <a:rPr lang="cy-GB" dirty="0"/>
              <a:t>Sut i lansio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638E5-6C3B-357A-AD8B-02BBBE180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73" y="941979"/>
            <a:ext cx="4329347" cy="4514849"/>
          </a:xfrm>
        </p:spPr>
        <p:txBody>
          <a:bodyPr>
            <a:normAutofit/>
          </a:bodyPr>
          <a:lstStyle/>
          <a:p>
            <a:r>
              <a:rPr lang="en-GB" dirty="0" err="1"/>
              <a:t>Llenwch</a:t>
            </a:r>
            <a:r>
              <a:rPr lang="en-GB" dirty="0"/>
              <a:t> y </a:t>
            </a:r>
            <a:r>
              <a:rPr lang="en-GB" dirty="0" err="1"/>
              <a:t>blychau</a:t>
            </a:r>
            <a:r>
              <a:rPr lang="en-GB" dirty="0"/>
              <a:t> </a:t>
            </a:r>
            <a:r>
              <a:rPr lang="en-GB" dirty="0" err="1"/>
              <a:t>angenrheidiol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weithredu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trwydded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13314" name="Picture 2" descr="Screenshot showing required fields for registrations">
            <a:extLst>
              <a:ext uri="{FF2B5EF4-FFF2-40B4-BE49-F238E27FC236}">
                <a16:creationId xmlns:a16="http://schemas.microsoft.com/office/drawing/2014/main" id="{BE628BB3-EC2D-6A9C-6455-25183DFEE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7" y="149979"/>
            <a:ext cx="5562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0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15779-3E64-9307-08F0-69034B73A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B4349-61B4-8561-1BBB-576C11D7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5" y="149979"/>
            <a:ext cx="10515600" cy="792000"/>
          </a:xfrm>
        </p:spPr>
        <p:txBody>
          <a:bodyPr/>
          <a:lstStyle/>
          <a:p>
            <a:r>
              <a:rPr lang="cy-GB" dirty="0"/>
              <a:t>Sut i lansio </a:t>
            </a:r>
            <a:r>
              <a:rPr lang="cy-GB" dirty="0" err="1"/>
              <a:t>NVivo</a:t>
            </a:r>
            <a:endParaRPr lang="cy-GB" dirty="0"/>
          </a:p>
        </p:txBody>
      </p:sp>
      <p:pic>
        <p:nvPicPr>
          <p:cNvPr id="14338" name="Picture 2" descr="Screenshot showing the product has activated.">
            <a:extLst>
              <a:ext uri="{FF2B5EF4-FFF2-40B4-BE49-F238E27FC236}">
                <a16:creationId xmlns:a16="http://schemas.microsoft.com/office/drawing/2014/main" id="{2849DB64-C12D-8ACB-E041-9C124B06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84" y="1142171"/>
            <a:ext cx="7253797" cy="42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6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263A7-E8C9-6864-3FAF-4AEF5E54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5ADBF2-6103-E73E-C75C-9EEF1521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5" y="414522"/>
            <a:ext cx="10515600" cy="792000"/>
          </a:xfrm>
        </p:spPr>
        <p:txBody>
          <a:bodyPr/>
          <a:lstStyle/>
          <a:p>
            <a:r>
              <a:rPr lang="cy-GB" dirty="0"/>
              <a:t>Sut i lansio </a:t>
            </a:r>
            <a:r>
              <a:rPr lang="cy-GB" dirty="0" err="1"/>
              <a:t>NVivo</a:t>
            </a:r>
            <a:endParaRPr lang="cy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15EAA-A021-3243-14B3-F85EAF320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366" y="348440"/>
            <a:ext cx="4445911" cy="50229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D93025-952A-DAD5-B03D-F6A0BE68F16D}"/>
              </a:ext>
            </a:extLst>
          </p:cNvPr>
          <p:cNvSpPr/>
          <p:nvPr/>
        </p:nvSpPr>
        <p:spPr>
          <a:xfrm>
            <a:off x="6826370" y="3375804"/>
            <a:ext cx="1196196" cy="281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1F036-8F3C-8FCC-682E-110FDA48FD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09" t="9556" r="9290" b="4986"/>
          <a:stretch>
            <a:fillRect/>
          </a:stretch>
        </p:blipFill>
        <p:spPr>
          <a:xfrm>
            <a:off x="2649355" y="2403894"/>
            <a:ext cx="18602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47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DAAED-DCCE-B5E5-FACB-D774DCB6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260000"/>
            <a:ext cx="8941585" cy="792000"/>
          </a:xfrm>
        </p:spPr>
        <p:txBody>
          <a:bodyPr/>
          <a:lstStyle/>
          <a:p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broblemau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C22BB-9EDE-D261-A093-0552B6312A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99" y="2052000"/>
            <a:ext cx="8843819" cy="3348000"/>
          </a:xfrm>
        </p:spPr>
        <p:txBody>
          <a:bodyPr/>
          <a:lstStyle/>
          <a:p>
            <a:r>
              <a:rPr lang="en-GB" sz="3200" dirty="0"/>
              <a:t>Cysylltwch ag: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/>
              <a:t>Eich </a:t>
            </a:r>
            <a:r>
              <a:rPr lang="en-GB" sz="3200" dirty="0" err="1"/>
              <a:t>adran</a:t>
            </a:r>
            <a:r>
              <a:rPr lang="en-GB" sz="3200" dirty="0"/>
              <a:t> </a:t>
            </a:r>
            <a:r>
              <a:rPr lang="en-GB" sz="3200" dirty="0" err="1"/>
              <a:t>cefnogaeth</a:t>
            </a:r>
            <a:r>
              <a:rPr lang="en-GB" sz="3200" dirty="0"/>
              <a:t> </a:t>
            </a:r>
            <a:r>
              <a:rPr lang="en-GB" sz="3200" dirty="0" err="1"/>
              <a:t>cyfrifiadurol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 err="1"/>
              <a:t>Cyswllt</a:t>
            </a:r>
            <a:r>
              <a:rPr lang="en-GB" sz="3200" dirty="0"/>
              <a:t> </a:t>
            </a:r>
            <a:r>
              <a:rPr lang="en-GB" sz="3200" dirty="0" err="1"/>
              <a:t>cefnogaeth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wefan</a:t>
            </a:r>
            <a:r>
              <a:rPr lang="en-GB" sz="3200" dirty="0"/>
              <a:t> </a:t>
            </a:r>
            <a:r>
              <a:rPr lang="en-GB" sz="3200" dirty="0" err="1"/>
              <a:t>Lumivero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0768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2D48-178C-544B-9FA5-4DF88F5E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Beth yw </a:t>
            </a:r>
            <a:r>
              <a:rPr lang="cy-GB" dirty="0" err="1"/>
              <a:t>Nvivo</a:t>
            </a:r>
            <a:r>
              <a:rPr lang="cy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896C5-572F-97BA-5FAF-073A772F77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cy-GB" sz="2800" dirty="0"/>
              <a:t>Mae </a:t>
            </a:r>
            <a:r>
              <a:rPr lang="cy-GB" sz="2800" dirty="0" err="1"/>
              <a:t>NVivo</a:t>
            </a:r>
            <a:r>
              <a:rPr lang="cy-GB" sz="2800" dirty="0"/>
              <a:t> yn feddalwedd cyfrifiadurol ar gyfer dadansoddi data ansoddol neu ddulliau cymysg, sy’n helpu ymchwilwyr i drefnu, archwilio a dehongli data nad yw’n feintiol.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0EF0C4B-032F-0522-338C-9E2FC57A02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" b="1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610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E8A6D-4E5C-F2A6-81B9-0C01E237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3071"/>
            <a:ext cx="10515600" cy="792000"/>
          </a:xfrm>
        </p:spPr>
        <p:txBody>
          <a:bodyPr/>
          <a:lstStyle/>
          <a:p>
            <a:pPr algn="ctr"/>
            <a:r>
              <a:rPr lang="cy-GB" dirty="0"/>
              <a:t>Pryd defnyddir </a:t>
            </a:r>
            <a:r>
              <a:rPr lang="cy-GB" dirty="0" err="1"/>
              <a:t>NVivo</a:t>
            </a:r>
            <a:r>
              <a:rPr lang="cy-GB" dirty="0"/>
              <a:t>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BDC202-0783-FC1F-D826-7EAD5877F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545421"/>
              </p:ext>
            </p:extLst>
          </p:nvPr>
        </p:nvGraphicFramePr>
        <p:xfrm>
          <a:off x="128771" y="569071"/>
          <a:ext cx="119604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phic 15" descr="Blog with solid fill">
            <a:extLst>
              <a:ext uri="{FF2B5EF4-FFF2-40B4-BE49-F238E27FC236}">
                <a16:creationId xmlns:a16="http://schemas.microsoft.com/office/drawing/2014/main" id="{B39B7780-D0B3-0235-2FC0-684B53321F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0364" y="4943126"/>
            <a:ext cx="754806" cy="754806"/>
          </a:xfrm>
          <a:prstGeom prst="rect">
            <a:avLst/>
          </a:prstGeom>
        </p:spPr>
      </p:pic>
      <p:pic>
        <p:nvPicPr>
          <p:cNvPr id="18" name="Graphic 17" descr="Blueprint with solid fill">
            <a:extLst>
              <a:ext uri="{FF2B5EF4-FFF2-40B4-BE49-F238E27FC236}">
                <a16:creationId xmlns:a16="http://schemas.microsoft.com/office/drawing/2014/main" id="{5D1A8611-8BA3-2382-CCE7-A4FE99348D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498" y="1897621"/>
            <a:ext cx="706234" cy="706234"/>
          </a:xfrm>
          <a:prstGeom prst="rect">
            <a:avLst/>
          </a:prstGeom>
        </p:spPr>
      </p:pic>
      <p:pic>
        <p:nvPicPr>
          <p:cNvPr id="20" name="Graphic 19" descr="Boardroom with solid fill">
            <a:extLst>
              <a:ext uri="{FF2B5EF4-FFF2-40B4-BE49-F238E27FC236}">
                <a16:creationId xmlns:a16="http://schemas.microsoft.com/office/drawing/2014/main" id="{C258131A-469B-4E80-5CA0-3126A9072B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2608" y="847868"/>
            <a:ext cx="802562" cy="802562"/>
          </a:xfrm>
          <a:prstGeom prst="rect">
            <a:avLst/>
          </a:prstGeom>
        </p:spPr>
      </p:pic>
      <p:pic>
        <p:nvPicPr>
          <p:cNvPr id="22" name="Graphic 21" descr="Online Network with solid fill">
            <a:extLst>
              <a:ext uri="{FF2B5EF4-FFF2-40B4-BE49-F238E27FC236}">
                <a16:creationId xmlns:a16="http://schemas.microsoft.com/office/drawing/2014/main" id="{49A6A13B-F2EE-5DF0-751D-4F93077A7D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7700" y="3971486"/>
            <a:ext cx="649032" cy="649032"/>
          </a:xfrm>
          <a:prstGeom prst="rect">
            <a:avLst/>
          </a:prstGeom>
        </p:spPr>
      </p:pic>
      <p:pic>
        <p:nvPicPr>
          <p:cNvPr id="26" name="Graphic 25" descr="Checklist with solid fill">
            <a:extLst>
              <a:ext uri="{FF2B5EF4-FFF2-40B4-BE49-F238E27FC236}">
                <a16:creationId xmlns:a16="http://schemas.microsoft.com/office/drawing/2014/main" id="{288F9BA8-6130-C517-0B6D-7637FAC840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2168" y="2926463"/>
            <a:ext cx="706234" cy="7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7AEBE-9504-DF01-E039-109D7DA41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B978A-26ED-9CB2-23FA-9DE6CE8D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Beth mae </a:t>
            </a:r>
            <a:r>
              <a:rPr lang="cy-GB" dirty="0" err="1"/>
              <a:t>NVivo</a:t>
            </a:r>
            <a:r>
              <a:rPr lang="cy-GB" dirty="0"/>
              <a:t> yn ei wneud?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2BA1D-66D6-BC1A-11A5-DA6314395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348" y="1063172"/>
            <a:ext cx="8913098" cy="45614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y-GB" b="1" dirty="0"/>
              <a:t>Mae NVivo yn darparu lle gwaith strwythuredig lle gall ymchwilwyr: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dirty="0" err="1"/>
              <a:t>godio</a:t>
            </a:r>
            <a:r>
              <a:rPr lang="cy-GB" dirty="0"/>
              <a:t> testunau a chyfryngau yn ôl themâu;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dirty="0"/>
              <a:t>creu cysylltiadau rhwng syniadau, pobl a chategorïau;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dirty="0"/>
              <a:t>storio </a:t>
            </a:r>
            <a:r>
              <a:rPr lang="cy-GB" dirty="0" err="1"/>
              <a:t>metadata</a:t>
            </a:r>
            <a:r>
              <a:rPr lang="cy-GB" dirty="0"/>
              <a:t> (e.e. gwybodaeth am gyfranogwyr);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dirty="0"/>
              <a:t>rhedeg ymholiadau i ganfod patrymau a chymariaethau;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y-GB" dirty="0"/>
              <a:t>creu </a:t>
            </a:r>
            <a:r>
              <a:rPr lang="cy-GB" dirty="0" err="1"/>
              <a:t>delweddaethau</a:t>
            </a:r>
            <a:r>
              <a:rPr lang="cy-GB" dirty="0"/>
              <a:t> fel mapiau thematig, siartiau a modelau.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7A5639-0870-E7BF-9428-1B540CA293C5}"/>
              </a:ext>
            </a:extLst>
          </p:cNvPr>
          <p:cNvSpPr/>
          <p:nvPr/>
        </p:nvSpPr>
        <p:spPr>
          <a:xfrm>
            <a:off x="8446655" y="2098726"/>
            <a:ext cx="3401229" cy="17474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Mae </a:t>
            </a:r>
            <a:r>
              <a:rPr lang="en-GB" dirty="0" err="1"/>
              <a:t>gwasanaeth</a:t>
            </a:r>
            <a:r>
              <a:rPr lang="en-GB" dirty="0"/>
              <a:t> </a:t>
            </a:r>
            <a:r>
              <a:rPr lang="en-GB" dirty="0" err="1"/>
              <a:t>trawsgrifio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gael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lein</a:t>
            </a:r>
            <a:r>
              <a:rPr lang="en-GB" dirty="0"/>
              <a:t> </a:t>
            </a:r>
            <a:r>
              <a:rPr lang="en-GB" dirty="0" err="1"/>
              <a:t>ond</a:t>
            </a:r>
            <a:r>
              <a:rPr lang="en-GB" dirty="0"/>
              <a:t> </a:t>
            </a:r>
            <a:r>
              <a:rPr lang="en-GB" dirty="0" err="1"/>
              <a:t>nid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Gymraeg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Mae </a:t>
            </a:r>
            <a:r>
              <a:rPr lang="en-GB" dirty="0" err="1"/>
              <a:t>gan</a:t>
            </a:r>
            <a:r>
              <a:rPr lang="en-GB" dirty="0"/>
              <a:t> y </a:t>
            </a:r>
            <a:r>
              <a:rPr lang="en-GB" dirty="0" err="1"/>
              <a:t>fersiwn</a:t>
            </a:r>
            <a:r>
              <a:rPr lang="en-GB" dirty="0"/>
              <a:t> premium </a:t>
            </a:r>
            <a:r>
              <a:rPr lang="en-GB" dirty="0" err="1"/>
              <a:t>nodweddion</a:t>
            </a:r>
            <a:r>
              <a:rPr lang="en-GB" dirty="0"/>
              <a:t> AI.</a:t>
            </a:r>
          </a:p>
        </p:txBody>
      </p:sp>
    </p:spTree>
    <p:extLst>
      <p:ext uri="{BB962C8B-B14F-4D97-AF65-F5344CB8AC3E}">
        <p14:creationId xmlns:p14="http://schemas.microsoft.com/office/powerpoint/2010/main" val="32231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96A34-D674-05B3-14F9-B1C1B5814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120680-43D5-3B9B-2A3C-8392799F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Beth mae </a:t>
            </a:r>
            <a:r>
              <a:rPr lang="cy-GB" dirty="0" err="1"/>
              <a:t>Nvivo</a:t>
            </a:r>
            <a:r>
              <a:rPr lang="cy-GB" dirty="0"/>
              <a:t> yn ei wneud?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61EFBCE-CF90-6699-4727-2B010B7BA3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871048"/>
              </p:ext>
            </p:extLst>
          </p:nvPr>
        </p:nvGraphicFramePr>
        <p:xfrm>
          <a:off x="471489" y="919737"/>
          <a:ext cx="7474961" cy="4561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74+ Thousand Highlighted Book Royalty-Free Images, Stock Photos &amp; Pictures  | Shutterstock">
            <a:extLst>
              <a:ext uri="{FF2B5EF4-FFF2-40B4-BE49-F238E27FC236}">
                <a16:creationId xmlns:a16="http://schemas.microsoft.com/office/drawing/2014/main" id="{C2F05E8A-562F-C0D3-EFB4-41F0A8E1D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5015" r="92920">
                        <a14:foregroundMark x1="8850" y1="15000" x2="5873" y2="36071"/>
                        <a14:foregroundMark x1="8183" y1="44036" x2="8850" y2="70714"/>
                        <a14:foregroundMark x1="7670" y1="23571" x2="7983" y2="36071"/>
                        <a14:foregroundMark x1="88201" y1="16071" x2="88791" y2="72857"/>
                        <a14:foregroundMark x1="88791" y1="72857" x2="92920" y2="52857"/>
                        <a14:foregroundMark x1="92920" y1="52857" x2="90265" y2="21429"/>
                        <a14:foregroundMark x1="22124" y1="53929" x2="33038" y2="57857"/>
                        <a14:foregroundMark x1="82596" y1="28571" x2="75811" y2="49643"/>
                        <a14:foregroundMark x1="75811" y1="49643" x2="67257" y2="63214"/>
                        <a14:foregroundMark x1="5605" y1="34643" x2="5900" y2="44643"/>
                        <a14:foregroundMark x1="5605" y1="38571" x2="5605" y2="34286"/>
                        <a14:foregroundMark x1="5605" y1="32857" x2="5310" y2="43214"/>
                        <a14:foregroundMark x1="5310" y1="33214" x2="5310" y2="29643"/>
                        <a14:foregroundMark x1="5310" y1="28571" x2="5310" y2="44643"/>
                        <a14:foregroundMark x1="5900" y1="34286" x2="5900" y2="4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4" r="5795" b="15959"/>
          <a:stretch>
            <a:fillRect/>
          </a:stretch>
        </p:blipFill>
        <p:spPr bwMode="auto">
          <a:xfrm>
            <a:off x="8460541" y="1564745"/>
            <a:ext cx="3435700" cy="269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4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75BBC-20B5-7DA0-5E62-DA7999BF7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C0246-0163-53E1-F281-C2F9AB49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r>
              <a:rPr lang="cy-GB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88C10-9402-9D0C-AE07-3C604D27B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348" y="1063172"/>
            <a:ext cx="5436252" cy="4561451"/>
          </a:xfrm>
        </p:spPr>
        <p:txBody>
          <a:bodyPr>
            <a:normAutofit/>
          </a:bodyPr>
          <a:lstStyle/>
          <a:p>
            <a:r>
              <a:rPr lang="cy-GB" b="1" dirty="0"/>
              <a:t>Yn eich porwr gwe, ewch i</a:t>
            </a:r>
          </a:p>
          <a:p>
            <a:r>
              <a:rPr lang="cy-GB" b="1" dirty="0"/>
              <a:t> </a:t>
            </a:r>
            <a:r>
              <a:rPr lang="en-GB" u="sng" dirty="0">
                <a:highlight>
                  <a:srgbClr val="FFFF00"/>
                </a:highlight>
                <a:hlinkClick r:id="rId2"/>
              </a:rPr>
              <a:t>https://my.lumivero.com/</a:t>
            </a:r>
            <a:endParaRPr lang="en-GB" u="sng" dirty="0">
              <a:highlight>
                <a:srgbClr val="FFFF00"/>
              </a:highlight>
            </a:endParaRPr>
          </a:p>
          <a:p>
            <a:endParaRPr lang="en-GB" u="sng" dirty="0"/>
          </a:p>
          <a:p>
            <a:r>
              <a:rPr lang="en-US" dirty="0" err="1"/>
              <a:t>Cliciwch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yr </a:t>
            </a:r>
            <a:r>
              <a:rPr lang="en-US" dirty="0" err="1"/>
              <a:t>opsiwn</a:t>
            </a:r>
            <a:r>
              <a:rPr lang="en-US" dirty="0"/>
              <a:t> ‘Sign up now’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oes</a:t>
            </a:r>
            <a:r>
              <a:rPr lang="en-US" dirty="0"/>
              <a:t> </a:t>
            </a:r>
            <a:r>
              <a:rPr lang="en-US" dirty="0" err="1"/>
              <a:t>gennych</a:t>
            </a:r>
            <a:r>
              <a:rPr lang="en-US" dirty="0"/>
              <a:t> chi </a:t>
            </a:r>
            <a:r>
              <a:rPr lang="en-US" dirty="0" err="1"/>
              <a:t>gyfrif</a:t>
            </a:r>
            <a:r>
              <a:rPr lang="en-US" dirty="0"/>
              <a:t> </a:t>
            </a:r>
            <a:r>
              <a:rPr lang="en-US" dirty="0" err="1"/>
              <a:t>yn</a:t>
            </a:r>
            <a:r>
              <a:rPr lang="en-US" dirty="0"/>
              <a:t> </a:t>
            </a:r>
            <a:r>
              <a:rPr lang="en-US" dirty="0" err="1"/>
              <a:t>barod</a:t>
            </a:r>
            <a:r>
              <a:rPr lang="en-US" dirty="0"/>
              <a:t>. </a:t>
            </a:r>
            <a:r>
              <a:rPr lang="en-US" dirty="0" err="1"/>
              <a:t>Rydych</a:t>
            </a:r>
            <a:r>
              <a:rPr lang="en-US" dirty="0"/>
              <a:t> </a:t>
            </a:r>
            <a:r>
              <a:rPr lang="en-US" dirty="0" err="1"/>
              <a:t>chi’n</a:t>
            </a:r>
            <a:r>
              <a:rPr lang="en-US" dirty="0"/>
              <a:t> </a:t>
            </a:r>
            <a:r>
              <a:rPr lang="en-US" dirty="0" err="1"/>
              <a:t>gallu</a:t>
            </a:r>
            <a:r>
              <a:rPr lang="en-US" dirty="0"/>
              <a:t> </a:t>
            </a:r>
            <a:r>
              <a:rPr lang="en-US" dirty="0" err="1"/>
              <a:t>defnyddio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e-</a:t>
            </a:r>
            <a:r>
              <a:rPr lang="en-US" dirty="0" err="1"/>
              <a:t>bost</a:t>
            </a:r>
            <a:r>
              <a:rPr lang="en-US" dirty="0"/>
              <a:t> </a:t>
            </a:r>
            <a:r>
              <a:rPr lang="en-US" dirty="0" err="1"/>
              <a:t>prifysgol</a:t>
            </a:r>
            <a:r>
              <a:rPr lang="en-US" dirty="0"/>
              <a:t> neu </a:t>
            </a:r>
            <a:r>
              <a:rPr lang="en-US" dirty="0" err="1"/>
              <a:t>bersonol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gyfer</a:t>
            </a:r>
            <a:r>
              <a:rPr lang="en-US" dirty="0"/>
              <a:t> </a:t>
            </a:r>
            <a:r>
              <a:rPr lang="en-US" dirty="0" err="1"/>
              <a:t>hyn</a:t>
            </a:r>
            <a:r>
              <a:rPr lang="en-US" dirty="0"/>
              <a:t>.</a:t>
            </a:r>
            <a:endParaRPr lang="cy-GB" dirty="0"/>
          </a:p>
        </p:txBody>
      </p:sp>
      <p:pic>
        <p:nvPicPr>
          <p:cNvPr id="2050" name="Picture 2" descr="A screenshot showing the sign up page.">
            <a:extLst>
              <a:ext uri="{FF2B5EF4-FFF2-40B4-BE49-F238E27FC236}">
                <a16:creationId xmlns:a16="http://schemas.microsoft.com/office/drawing/2014/main" id="{2D727C79-C8E1-513B-1453-BB7FE428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66011"/>
            <a:ext cx="5785168" cy="4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0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B1633-575E-9628-95B1-2E45387F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7CDA88-DE81-A202-0F06-1C30D9BB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r>
              <a:rPr lang="cy-GB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8DFCE-2C11-6E26-3F42-CF5447D4F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493" y="1449435"/>
            <a:ext cx="3193364" cy="3665239"/>
          </a:xfrm>
        </p:spPr>
        <p:txBody>
          <a:bodyPr>
            <a:normAutofit/>
          </a:bodyPr>
          <a:lstStyle/>
          <a:p>
            <a:r>
              <a:rPr lang="en-US" dirty="0" err="1"/>
              <a:t>Unwaith</a:t>
            </a:r>
            <a:r>
              <a:rPr lang="en-US" dirty="0"/>
              <a:t> </a:t>
            </a:r>
            <a:r>
              <a:rPr lang="en-US" dirty="0" err="1"/>
              <a:t>eich</a:t>
            </a:r>
            <a:r>
              <a:rPr lang="en-US" dirty="0"/>
              <a:t> bod chi </a:t>
            </a:r>
            <a:r>
              <a:rPr lang="en-US" dirty="0" err="1"/>
              <a:t>wedi</a:t>
            </a:r>
            <a:r>
              <a:rPr lang="en-US" dirty="0"/>
              <a:t> </a:t>
            </a:r>
            <a:r>
              <a:rPr lang="en-US" dirty="0" err="1"/>
              <a:t>creu’r</a:t>
            </a:r>
            <a:r>
              <a:rPr lang="en-US" dirty="0"/>
              <a:t> </a:t>
            </a:r>
            <a:r>
              <a:rPr lang="en-US" dirty="0" err="1"/>
              <a:t>cyfrif</a:t>
            </a:r>
            <a:r>
              <a:rPr lang="en-US" dirty="0"/>
              <a:t>, </a:t>
            </a:r>
            <a:r>
              <a:rPr lang="en-US" dirty="0" err="1"/>
              <a:t>mewngofnodwch</a:t>
            </a:r>
            <a:r>
              <a:rPr lang="en-US" dirty="0"/>
              <a:t> a </a:t>
            </a:r>
            <a:r>
              <a:rPr lang="en-US" dirty="0" err="1"/>
              <a:t>cliciwch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 </a:t>
            </a:r>
            <a:r>
              <a:rPr lang="en-US" b="1" u="sng" dirty="0"/>
              <a:t>’Download Apps’</a:t>
            </a:r>
            <a:r>
              <a:rPr lang="en-US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CF720-BBFB-6CF8-96DB-AFFC9837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28"/>
          <a:stretch>
            <a:fillRect/>
          </a:stretch>
        </p:blipFill>
        <p:spPr>
          <a:xfrm>
            <a:off x="4909664" y="1449435"/>
            <a:ext cx="6416903" cy="3476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01C2182-373B-E5F3-862C-4F2B70B3BF9D}"/>
              </a:ext>
            </a:extLst>
          </p:cNvPr>
          <p:cNvSpPr/>
          <p:nvPr/>
        </p:nvSpPr>
        <p:spPr>
          <a:xfrm>
            <a:off x="4997570" y="3358552"/>
            <a:ext cx="931654" cy="218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5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E1FE1-7AF8-64C5-AC0B-53CB8AA4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315B4-725E-BBF8-347A-0D07520A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93" y="271172"/>
            <a:ext cx="10515600" cy="792000"/>
          </a:xfrm>
        </p:spPr>
        <p:txBody>
          <a:bodyPr/>
          <a:lstStyle/>
          <a:p>
            <a:r>
              <a:rPr lang="cy-GB" dirty="0"/>
              <a:t>Sut i lawrlwytho </a:t>
            </a:r>
            <a:r>
              <a:rPr lang="cy-GB" dirty="0" err="1"/>
              <a:t>NVivo</a:t>
            </a:r>
            <a:endParaRPr lang="cy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B3166-D650-73FA-8865-2C82B376FA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285" y="2298032"/>
            <a:ext cx="2500548" cy="2791327"/>
          </a:xfrm>
        </p:spPr>
        <p:txBody>
          <a:bodyPr>
            <a:normAutofit/>
          </a:bodyPr>
          <a:lstStyle/>
          <a:p>
            <a:r>
              <a:rPr lang="en-US" dirty="0"/>
              <a:t>Dewiswch y </a:t>
            </a:r>
            <a:r>
              <a:rPr lang="en-US" dirty="0" err="1"/>
              <a:t>fersiwn</a:t>
            </a:r>
            <a:r>
              <a:rPr lang="en-US" dirty="0"/>
              <a:t> </a:t>
            </a:r>
            <a:r>
              <a:rPr lang="en-US" dirty="0" err="1"/>
              <a:t>sydd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hangen</a:t>
            </a:r>
            <a:r>
              <a:rPr lang="en-US" dirty="0"/>
              <a:t> o </a:t>
            </a:r>
            <a:r>
              <a:rPr lang="en-US" dirty="0" err="1"/>
              <a:t>Nvivo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C8ACE-9499-D8CB-0018-281D4EDCE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906" y="1550640"/>
            <a:ext cx="7667753" cy="29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6913"/>
      </p:ext>
    </p:extLst>
  </p:cSld>
  <p:clrMapOvr>
    <a:masterClrMapping/>
  </p:clrMapOvr>
</p:sld>
</file>

<file path=ppt/theme/theme1.xml><?xml version="1.0" encoding="utf-8"?>
<a:theme xmlns:a="http://schemas.openxmlformats.org/drawingml/2006/main" name="TEITL Y SLEID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eg Cymeaeg">
      <a:majorFont>
        <a:latin typeface="Poppins Black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830D9EDA-8A37-4173-B05F-E0E2F458CC16}" vid="{F83245F9-A40B-4589-95FC-3A3EAE751B50}"/>
    </a:ext>
  </a:extLst>
</a:theme>
</file>

<file path=ppt/theme/theme2.xml><?xml version="1.0" encoding="utf-8"?>
<a:theme xmlns:a="http://schemas.openxmlformats.org/drawingml/2006/main" name="SLEID CYFLWY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eg Cymeaeg">
      <a:majorFont>
        <a:latin typeface="Poppins Black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830D9EDA-8A37-4173-B05F-E0E2F458CC16}" vid="{5264C716-AD15-4382-8E65-6B43202642DC}"/>
    </a:ext>
  </a:extLst>
</a:theme>
</file>

<file path=ppt/theme/theme3.xml><?xml version="1.0" encoding="utf-8"?>
<a:theme xmlns:a="http://schemas.openxmlformats.org/drawingml/2006/main" name="1_SLEIDIAU CYNNWY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leg Cymeaeg">
      <a:majorFont>
        <a:latin typeface="Poppins Black"/>
        <a:ea typeface=""/>
        <a:cs typeface=""/>
      </a:majorFont>
      <a:minorFont>
        <a:latin typeface="Poppin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830D9EDA-8A37-4173-B05F-E0E2F458CC16}" vid="{10420045-FC15-48BB-A218-52F4962F1D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gfen" ma:contentTypeID="0x0101007CDECCB744E2ED438E1A30FE2BF04652" ma:contentTypeVersion="18" ma:contentTypeDescription="Creu dogfen newydd." ma:contentTypeScope="" ma:versionID="6618b3a9d59014f0dabc41a1e773e80e">
  <xsd:schema xmlns:xsd="http://www.w3.org/2001/XMLSchema" xmlns:xs="http://www.w3.org/2001/XMLSchema" xmlns:p="http://schemas.microsoft.com/office/2006/metadata/properties" xmlns:ns2="1d880bfd-ee38-4f99-aae0-96b5cd56c300" xmlns:ns3="d05c2615-011e-491c-8a66-fa77ea370394" xmlns:ns4="aa2f4cc4-8c54-40b5-a59c-49561bcefe5e" targetNamespace="http://schemas.microsoft.com/office/2006/metadata/properties" ma:root="true" ma:fieldsID="6dca4d8afc3ab8d2de6a8e56d4a195da" ns2:_="" ns3:_="" ns4:_="">
    <xsd:import namespace="1d880bfd-ee38-4f99-aae0-96b5cd56c300"/>
    <xsd:import namespace="d05c2615-011e-491c-8a66-fa77ea370394"/>
    <xsd:import namespace="aa2f4cc4-8c54-40b5-a59c-49561bcefe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80bfd-ee38-4f99-aae0-96b5cd56c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iau Delwedd" ma:readOnly="false" ma:fieldId="{5cf76f15-5ced-4ddc-b409-7134ff3c332f}" ma:taxonomyMulti="true" ma:sspId="e3409259-bcba-4344-954f-809e13dfe9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c2615-011e-491c-8a66-fa77ea370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Rhannwyd â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Wedi Rhannu Gyda Manyl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f4cc4-8c54-40b5-a59c-49561bcefe5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fd08082-48b5-4d7c-a901-3a155a6990b4}" ma:internalName="TaxCatchAll" ma:showField="CatchAllData" ma:web="aa2f4cc4-8c54-40b5-a59c-49561bcefe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Math o Gynnwys"/>
        <xsd:element ref="dc:title" minOccurs="0" maxOccurs="1" ma:index="4" ma:displayName="Teit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80bfd-ee38-4f99-aae0-96b5cd56c300">
      <Terms xmlns="http://schemas.microsoft.com/office/infopath/2007/PartnerControls"/>
    </lcf76f155ced4ddcb4097134ff3c332f>
    <TaxCatchAll xmlns="aa2f4cc4-8c54-40b5-a59c-49561bcefe5e" xsi:nil="true"/>
  </documentManagement>
</p:properties>
</file>

<file path=customXml/itemProps1.xml><?xml version="1.0" encoding="utf-8"?>
<ds:datastoreItem xmlns:ds="http://schemas.openxmlformats.org/officeDocument/2006/customXml" ds:itemID="{01BDE269-B1F0-4FB0-A3DA-6895361D07DA}"/>
</file>

<file path=customXml/itemProps2.xml><?xml version="1.0" encoding="utf-8"?>
<ds:datastoreItem xmlns:ds="http://schemas.openxmlformats.org/officeDocument/2006/customXml" ds:itemID="{5CE82618-9EFE-4039-9250-88DDAC8ECBFE}"/>
</file>

<file path=customXml/itemProps3.xml><?xml version="1.0" encoding="utf-8"?>
<ds:datastoreItem xmlns:ds="http://schemas.openxmlformats.org/officeDocument/2006/customXml" ds:itemID="{CF67914D-BFA0-496F-BC5B-3888759DFE15}"/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2181</Words>
  <Application>Microsoft Office PowerPoint</Application>
  <PresentationFormat>Sgrin Lydan</PresentationFormat>
  <Paragraphs>224</Paragraphs>
  <Slides>24</Slides>
  <Notes>15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5</vt:i4>
      </vt:variant>
      <vt:variant>
        <vt:lpstr>Thema</vt:lpstr>
      </vt:variant>
      <vt:variant>
        <vt:i4>3</vt:i4>
      </vt:variant>
      <vt:variant>
        <vt:lpstr>Teitlau Sleidiau</vt:lpstr>
      </vt:variant>
      <vt:variant>
        <vt:i4>24</vt:i4>
      </vt:variant>
    </vt:vector>
  </HeadingPairs>
  <TitlesOfParts>
    <vt:vector size="32" baseType="lpstr">
      <vt:lpstr>Aptos</vt:lpstr>
      <vt:lpstr>Arial</vt:lpstr>
      <vt:lpstr>Poppins Black</vt:lpstr>
      <vt:lpstr>Poppins Medium</vt:lpstr>
      <vt:lpstr>Wingdings</vt:lpstr>
      <vt:lpstr>TEITL Y SLEID 3</vt:lpstr>
      <vt:lpstr>SLEID CYFLWYNO</vt:lpstr>
      <vt:lpstr>1_SLEIDIAU CYNNWYS</vt:lpstr>
      <vt:lpstr>Hyfforddiant NVivo Cyflwyniad i'r feddalwedd </vt:lpstr>
      <vt:lpstr>Hyfforddiant NVivo: Sesiwn 1</vt:lpstr>
      <vt:lpstr>Beth yw Nvivo?</vt:lpstr>
      <vt:lpstr>Pryd defnyddir NVivo?</vt:lpstr>
      <vt:lpstr>Beth mae NVivo yn ei wneud?</vt:lpstr>
      <vt:lpstr>Beth mae Nvivo yn ei wneud?</vt:lpstr>
      <vt:lpstr>Sut i lawrlwytho NVivo?</vt:lpstr>
      <vt:lpstr>Sut i lawrlwytho NVivo?</vt:lpstr>
      <vt:lpstr>Sut i lawrlwytho NVivo</vt:lpstr>
      <vt:lpstr>Sut i lawrlwytho NVivo</vt:lpstr>
      <vt:lpstr>Sut i lawrlwytho NVivo</vt:lpstr>
      <vt:lpstr>Sut i lawrlwytho NVivo</vt:lpstr>
      <vt:lpstr>Sut i lawrlwytho NVivo</vt:lpstr>
      <vt:lpstr>Sut i lawrlwytho NVivo</vt:lpstr>
      <vt:lpstr>Sut i lawrlwytho NVivo</vt:lpstr>
      <vt:lpstr>Sut i lawrlwytho NVivo</vt:lpstr>
      <vt:lpstr>Sut i lawrlwytho NVivo</vt:lpstr>
      <vt:lpstr>Sut i lawrlwytho NVivo</vt:lpstr>
      <vt:lpstr>Sut i lansio NVivo</vt:lpstr>
      <vt:lpstr>Sut i lansio NVivo</vt:lpstr>
      <vt:lpstr>Sut i lansio NVivo</vt:lpstr>
      <vt:lpstr>Sut i lansio NVivo</vt:lpstr>
      <vt:lpstr>Sut i lansio NVivo</vt:lpstr>
      <vt:lpstr>Unrhyw broblemau?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Grigorian, Emma</dc:creator>
  <cp:lastModifiedBy>Manon James</cp:lastModifiedBy>
  <cp:revision>7</cp:revision>
  <dcterms:created xsi:type="dcterms:W3CDTF">2026-02-01T17:38:44Z</dcterms:created>
  <dcterms:modified xsi:type="dcterms:W3CDTF">2026-05-06T10:32:23Z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0x0101007CDECCB744E2ED438E1A30FE2BF04652</vt:lpwstr>
  </property>
</Properties>
</file>